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67" r:id="rId2"/>
    <p:sldId id="257" r:id="rId3"/>
    <p:sldId id="258" r:id="rId4"/>
    <p:sldId id="263" r:id="rId5"/>
    <p:sldId id="260" r:id="rId6"/>
    <p:sldId id="261" r:id="rId7"/>
    <p:sldId id="262" r:id="rId8"/>
    <p:sldId id="264" r:id="rId9"/>
    <p:sldId id="265" r:id="rId10"/>
    <p:sldId id="266" r:id="rId1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13"/>
    <p:restoredTop sz="89147" autoAdjust="0"/>
  </p:normalViewPr>
  <p:slideViewPr>
    <p:cSldViewPr snapToGrid="0" snapToObjects="1">
      <p:cViewPr varScale="1">
        <p:scale>
          <a:sx n="62" d="100"/>
          <a:sy n="62" d="100"/>
        </p:scale>
        <p:origin x="77" y="13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4A81AE7-009E-BB44-9A40-06A6AFB72D62}" type="datetimeFigureOut">
              <a:rPr lang="en-US" smtClean="0"/>
              <a:pPr/>
              <a:t>1/14/2019</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CE6295F-8914-D242-90BE-77C40EEE4A5B}" type="slidenum">
              <a:rPr lang="en-US" smtClean="0"/>
              <a:pPr/>
              <a:t>‹#›</a:t>
            </a:fld>
            <a:endParaRPr lang="en-US"/>
          </a:p>
        </p:txBody>
      </p:sp>
    </p:spTree>
    <p:extLst>
      <p:ext uri="{BB962C8B-B14F-4D97-AF65-F5344CB8AC3E}">
        <p14:creationId xmlns:p14="http://schemas.microsoft.com/office/powerpoint/2010/main" val="3842067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sz="1200" b="1" kern="1200" dirty="0">
                <a:solidFill>
                  <a:schemeClr val="tx1"/>
                </a:solidFill>
                <a:latin typeface="+mn-lt"/>
                <a:ea typeface="+mn-ea"/>
                <a:cs typeface="+mn-cs"/>
              </a:rPr>
              <a:t>Notes:</a:t>
            </a:r>
          </a:p>
          <a:p>
            <a:r>
              <a:rPr lang="en-GB" sz="1200" kern="1200" dirty="0">
                <a:solidFill>
                  <a:schemeClr val="tx1"/>
                </a:solidFill>
                <a:latin typeface="+mn-lt"/>
                <a:ea typeface="+mn-ea"/>
                <a:cs typeface="+mn-cs"/>
              </a:rPr>
              <a:t>The government say that they are spending more money on schools than ever before.</a:t>
            </a: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This is true, however</a:t>
            </a:r>
            <a:r>
              <a:rPr lang="en-GB" sz="1200" kern="1200" baseline="0" dirty="0">
                <a:solidFill>
                  <a:schemeClr val="tx1"/>
                </a:solidFill>
                <a:latin typeface="+mn-lt"/>
                <a:ea typeface="+mn-ea"/>
                <a:cs typeface="+mn-cs"/>
              </a:rPr>
              <a:t> this is</a:t>
            </a:r>
            <a:r>
              <a:rPr lang="en-GB" sz="1200" kern="1200" dirty="0">
                <a:solidFill>
                  <a:schemeClr val="tx1"/>
                </a:solidFill>
                <a:latin typeface="+mn-lt"/>
                <a:ea typeface="+mn-ea"/>
                <a:cs typeface="+mn-cs"/>
              </a:rPr>
              <a:t> because schools receive money based on the number of pupils they have and there are more pupils than ever before. More pupils = more money. </a:t>
            </a:r>
            <a:r>
              <a:rPr lang="en-GB" sz="1200" kern="1200" baseline="0" dirty="0">
                <a:solidFill>
                  <a:schemeClr val="tx1"/>
                </a:solidFill>
                <a:latin typeface="+mn-lt"/>
                <a:ea typeface="+mn-ea"/>
                <a:cs typeface="+mn-cs"/>
              </a:rPr>
              <a:t> </a:t>
            </a:r>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 </a:t>
            </a:r>
          </a:p>
          <a:p>
            <a:r>
              <a:rPr lang="en-GB" sz="1200" kern="1200" dirty="0">
                <a:solidFill>
                  <a:schemeClr val="tx1"/>
                </a:solidFill>
                <a:latin typeface="+mn-lt"/>
                <a:ea typeface="+mn-ea"/>
                <a:cs typeface="+mn-cs"/>
              </a:rPr>
              <a:t>But in reality school funding has fallen behind. It has not been increased in line with inflation and schools have not received extra money for additional costs such as higher national insurance contributions, pension increases, nor enough to fully fund recent pay increases   This is what we mean by ‘real terms’ cuts.</a:t>
            </a:r>
          </a:p>
          <a:p>
            <a:endParaRPr lang="en-GB" sz="1200" kern="1200" dirty="0">
              <a:solidFill>
                <a:schemeClr val="tx1"/>
              </a:solidFill>
              <a:latin typeface="+mn-lt"/>
              <a:ea typeface="+mn-ea"/>
              <a:cs typeface="+mn-cs"/>
            </a:endParaRPr>
          </a:p>
          <a:p>
            <a:r>
              <a:rPr lang="en-GB" sz="1200" kern="1200" baseline="0" dirty="0">
                <a:solidFill>
                  <a:schemeClr val="tx1"/>
                </a:solidFill>
                <a:latin typeface="+mn-lt"/>
                <a:ea typeface="+mn-ea"/>
                <a:cs typeface="+mn-cs"/>
              </a:rPr>
              <a:t>The slide shows the average cuts that  primary and secondary schools have faced </a:t>
            </a:r>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 </a:t>
            </a:r>
          </a:p>
          <a:p>
            <a:r>
              <a:rPr lang="en-GB" sz="1200" kern="1200" dirty="0">
                <a:solidFill>
                  <a:schemeClr val="tx1"/>
                </a:solidFill>
                <a:latin typeface="+mn-lt"/>
                <a:ea typeface="+mn-ea"/>
                <a:cs typeface="+mn-cs"/>
              </a:rPr>
              <a:t>UNISON is part of the School Cuts Coalition. This was set up by education unions and is working with parent groups, governors and others to highlight problems caused by the funding cuts.</a:t>
            </a: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If you go to </a:t>
            </a:r>
            <a:r>
              <a:rPr lang="en-GB" sz="1200" kern="1200" dirty="0" smtClean="0">
                <a:solidFill>
                  <a:schemeClr val="tx1"/>
                </a:solidFill>
                <a:latin typeface="+mn-lt"/>
                <a:ea typeface="+mn-ea"/>
                <a:cs typeface="+mn-cs"/>
              </a:rPr>
              <a:t>the</a:t>
            </a:r>
            <a:r>
              <a:rPr lang="en-GB" sz="1200" kern="1200" baseline="0" dirty="0" smtClean="0">
                <a:solidFill>
                  <a:schemeClr val="tx1"/>
                </a:solidFill>
                <a:latin typeface="+mn-lt"/>
                <a:ea typeface="+mn-ea"/>
                <a:cs typeface="+mn-cs"/>
              </a:rPr>
              <a:t> School Cuts website </a:t>
            </a:r>
            <a:r>
              <a:rPr lang="en-GB" sz="1200" kern="1200" dirty="0" smtClean="0">
                <a:solidFill>
                  <a:schemeClr val="tx1"/>
                </a:solidFill>
                <a:latin typeface="+mn-lt"/>
                <a:ea typeface="+mn-ea"/>
                <a:cs typeface="+mn-cs"/>
              </a:rPr>
              <a:t>it </a:t>
            </a:r>
            <a:r>
              <a:rPr lang="en-GB" sz="1200" kern="1200" dirty="0">
                <a:solidFill>
                  <a:schemeClr val="tx1"/>
                </a:solidFill>
                <a:latin typeface="+mn-lt"/>
                <a:ea typeface="+mn-ea"/>
                <a:cs typeface="+mn-cs"/>
              </a:rPr>
              <a:t>will show you how much your own school has</a:t>
            </a:r>
            <a:r>
              <a:rPr lang="en-GB" sz="1200" kern="1200" baseline="0" dirty="0">
                <a:solidFill>
                  <a:schemeClr val="tx1"/>
                </a:solidFill>
                <a:latin typeface="+mn-lt"/>
                <a:ea typeface="+mn-ea"/>
                <a:cs typeface="+mn-cs"/>
              </a:rPr>
              <a:t> lost.  </a:t>
            </a:r>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 </a:t>
            </a:r>
            <a:endParaRPr lang="en-GB" sz="1200" kern="1200" baseline="0" dirty="0">
              <a:solidFill>
                <a:schemeClr val="tx1"/>
              </a:solidFill>
              <a:latin typeface="+mn-lt"/>
              <a:ea typeface="+mn-ea"/>
              <a:cs typeface="+mn-cs"/>
            </a:endParaRPr>
          </a:p>
          <a:p>
            <a:r>
              <a:rPr lang="en-GB" sz="1200" kern="1200" baseline="0" dirty="0">
                <a:solidFill>
                  <a:schemeClr val="tx1"/>
                </a:solidFill>
                <a:latin typeface="+mn-lt"/>
                <a:ea typeface="+mn-ea"/>
                <a:cs typeface="+mn-cs"/>
              </a:rPr>
              <a:t>(Note for presenter – if you have access to </a:t>
            </a:r>
            <a:r>
              <a:rPr lang="en-GB" sz="1200" kern="1200" baseline="0" dirty="0" err="1">
                <a:solidFill>
                  <a:schemeClr val="tx1"/>
                </a:solidFill>
                <a:latin typeface="+mn-lt"/>
                <a:ea typeface="+mn-ea"/>
                <a:cs typeface="+mn-cs"/>
              </a:rPr>
              <a:t>wi-fi</a:t>
            </a:r>
            <a:r>
              <a:rPr lang="en-GB" sz="1200" kern="1200" baseline="0" dirty="0">
                <a:solidFill>
                  <a:schemeClr val="tx1"/>
                </a:solidFill>
                <a:latin typeface="+mn-lt"/>
                <a:ea typeface="+mn-ea"/>
                <a:cs typeface="+mn-cs"/>
              </a:rPr>
              <a:t>, you  might be able to </a:t>
            </a:r>
            <a:r>
              <a:rPr lang="en-GB" sz="1200" kern="1200" baseline="0" dirty="0" smtClean="0">
                <a:solidFill>
                  <a:schemeClr val="tx1"/>
                </a:solidFill>
                <a:latin typeface="+mn-lt"/>
                <a:ea typeface="+mn-ea"/>
                <a:cs typeface="+mn-cs"/>
              </a:rPr>
              <a:t>go to the website to </a:t>
            </a:r>
            <a:r>
              <a:rPr lang="en-GB" sz="1200" kern="1200" baseline="0" dirty="0">
                <a:solidFill>
                  <a:schemeClr val="tx1"/>
                </a:solidFill>
                <a:latin typeface="+mn-lt"/>
                <a:ea typeface="+mn-ea"/>
                <a:cs typeface="+mn-cs"/>
              </a:rPr>
              <a:t>show members </a:t>
            </a:r>
            <a:r>
              <a:rPr lang="en-GB" sz="1200" kern="1200" baseline="0" dirty="0" smtClean="0">
                <a:solidFill>
                  <a:schemeClr val="tx1"/>
                </a:solidFill>
                <a:latin typeface="+mn-lt"/>
                <a:ea typeface="+mn-ea"/>
                <a:cs typeface="+mn-cs"/>
              </a:rPr>
              <a:t>in the school you are in the </a:t>
            </a:r>
            <a:r>
              <a:rPr lang="en-GB" sz="1200" kern="1200" baseline="0" dirty="0">
                <a:solidFill>
                  <a:schemeClr val="tx1"/>
                </a:solidFill>
                <a:latin typeface="+mn-lt"/>
                <a:ea typeface="+mn-ea"/>
                <a:cs typeface="+mn-cs"/>
              </a:rPr>
              <a:t>actual amount).</a:t>
            </a:r>
            <a:endParaRPr lang="en-GB" sz="1200" kern="120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CE6295F-8914-D242-90BE-77C40EEE4A5B}" type="slidenum">
              <a:rPr lang="en-US" smtClean="0"/>
              <a:pPr/>
              <a:t>2</a:t>
            </a:fld>
            <a:endParaRPr lang="en-US"/>
          </a:p>
        </p:txBody>
      </p:sp>
    </p:spTree>
    <p:extLst>
      <p:ext uri="{BB962C8B-B14F-4D97-AF65-F5344CB8AC3E}">
        <p14:creationId xmlns:p14="http://schemas.microsoft.com/office/powerpoint/2010/main" val="2972375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200" kern="1200" dirty="0">
                <a:solidFill>
                  <a:schemeClr val="tx1"/>
                </a:solidFill>
                <a:latin typeface="+mn-lt"/>
                <a:ea typeface="+mn-ea"/>
                <a:cs typeface="+mn-cs"/>
              </a:rPr>
              <a:t>The Chancellor in the 2018 autumn budget said that he was allocating more money to schools.</a:t>
            </a: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However it turned out to be a one off £400 million payment for schools to use on capital projects – </a:t>
            </a:r>
            <a:r>
              <a:rPr lang="en-GB" sz="1200" kern="1200" baseline="0" dirty="0">
                <a:solidFill>
                  <a:schemeClr val="tx1"/>
                </a:solidFill>
                <a:latin typeface="+mn-lt"/>
                <a:ea typeface="+mn-ea"/>
                <a:cs typeface="+mn-cs"/>
              </a:rPr>
              <a:t>such as mending buildings. Insultingly he said the money was for ‘little extras’.</a:t>
            </a:r>
          </a:p>
          <a:p>
            <a:endParaRPr lang="en-GB" sz="1200" kern="1200" baseline="0" dirty="0">
              <a:solidFill>
                <a:schemeClr val="tx1"/>
              </a:solidFill>
              <a:latin typeface="+mn-lt"/>
              <a:ea typeface="+mn-ea"/>
              <a:cs typeface="+mn-cs"/>
            </a:endParaRPr>
          </a:p>
          <a:p>
            <a:r>
              <a:rPr lang="en-GB" sz="1200" kern="1200" baseline="0" dirty="0">
                <a:solidFill>
                  <a:schemeClr val="tx1"/>
                </a:solidFill>
                <a:latin typeface="+mn-lt"/>
                <a:ea typeface="+mn-ea"/>
                <a:cs typeface="+mn-cs"/>
              </a:rPr>
              <a:t>This is</a:t>
            </a:r>
            <a:r>
              <a:rPr lang="en-GB" sz="1200" kern="1200" dirty="0">
                <a:solidFill>
                  <a:schemeClr val="tx1"/>
                </a:solidFill>
                <a:latin typeface="+mn-lt"/>
                <a:ea typeface="+mn-ea"/>
                <a:cs typeface="+mn-cs"/>
              </a:rPr>
              <a:t> a drop in the ocean when the National Audit Office says that schools need £6.7 billion pounds to bring them up to scratch!</a:t>
            </a:r>
          </a:p>
          <a:p>
            <a:r>
              <a:rPr lang="en-GB" sz="1200" b="1" kern="1200" dirty="0">
                <a:solidFill>
                  <a:schemeClr val="tx1"/>
                </a:solidFill>
                <a:latin typeface="+mn-lt"/>
                <a:ea typeface="+mn-ea"/>
                <a:cs typeface="+mn-cs"/>
              </a:rPr>
              <a:t> </a:t>
            </a:r>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More recently the Secretary of State for Education Damian Hinds found £350million for spending on Special Education Needs and Disabilities (SEND) pupils to support increased demands. Again this is short term -  it was found from </a:t>
            </a:r>
            <a:r>
              <a:rPr lang="en-GB" sz="1200" kern="1200" dirty="0" err="1">
                <a:solidFill>
                  <a:schemeClr val="tx1"/>
                </a:solidFill>
                <a:latin typeface="+mn-lt"/>
                <a:ea typeface="+mn-ea"/>
                <a:cs typeface="+mn-cs"/>
              </a:rPr>
              <a:t>underspends</a:t>
            </a:r>
            <a:r>
              <a:rPr lang="en-GB" sz="1200" kern="1200" dirty="0">
                <a:solidFill>
                  <a:schemeClr val="tx1"/>
                </a:solidFill>
                <a:latin typeface="+mn-lt"/>
                <a:ea typeface="+mn-ea"/>
                <a:cs typeface="+mn-cs"/>
              </a:rPr>
              <a:t> from other education projects. The Local Government Association estimates that councils need £</a:t>
            </a:r>
            <a:r>
              <a:rPr lang="en-GB" sz="1200" kern="1200" dirty="0" smtClean="0">
                <a:solidFill>
                  <a:schemeClr val="tx1"/>
                </a:solidFill>
                <a:latin typeface="+mn-lt"/>
                <a:ea typeface="+mn-ea"/>
                <a:cs typeface="+mn-cs"/>
              </a:rPr>
              <a:t>536 million </a:t>
            </a:r>
            <a:r>
              <a:rPr lang="en-GB" sz="1200" kern="1200" dirty="0">
                <a:solidFill>
                  <a:schemeClr val="tx1"/>
                </a:solidFill>
                <a:latin typeface="+mn-lt"/>
                <a:ea typeface="+mn-ea"/>
                <a:cs typeface="+mn-cs"/>
              </a:rPr>
              <a:t>just to make </a:t>
            </a:r>
            <a:r>
              <a:rPr lang="en-GB" sz="1200" kern="1200" dirty="0" smtClean="0">
                <a:solidFill>
                  <a:schemeClr val="tx1"/>
                </a:solidFill>
                <a:latin typeface="+mn-lt"/>
                <a:ea typeface="+mn-ea"/>
                <a:cs typeface="+mn-cs"/>
              </a:rPr>
              <a:t>up</a:t>
            </a:r>
            <a:r>
              <a:rPr lang="en-GB" sz="1200" kern="1200" baseline="0" dirty="0" smtClean="0">
                <a:solidFill>
                  <a:schemeClr val="tx1"/>
                </a:solidFill>
                <a:latin typeface="+mn-lt"/>
                <a:ea typeface="+mn-ea"/>
                <a:cs typeface="+mn-cs"/>
              </a:rPr>
              <a:t> for last</a:t>
            </a:r>
            <a:r>
              <a:rPr lang="en-GB" sz="1200" kern="1200" dirty="0" smtClean="0">
                <a:solidFill>
                  <a:schemeClr val="tx1"/>
                </a:solidFill>
                <a:latin typeface="+mn-lt"/>
                <a:ea typeface="+mn-ea"/>
                <a:cs typeface="+mn-cs"/>
              </a:rPr>
              <a:t> </a:t>
            </a:r>
            <a:r>
              <a:rPr lang="en-GB" sz="1200" kern="1200" dirty="0">
                <a:solidFill>
                  <a:schemeClr val="tx1"/>
                </a:solidFill>
                <a:latin typeface="+mn-lt"/>
                <a:ea typeface="+mn-ea"/>
                <a:cs typeface="+mn-cs"/>
              </a:rPr>
              <a:t>year’s shortfall on SEND</a:t>
            </a:r>
            <a:r>
              <a:rPr lang="en-GB" sz="1200" kern="1200" baseline="0" dirty="0">
                <a:solidFill>
                  <a:schemeClr val="tx1"/>
                </a:solidFill>
                <a:latin typeface="+mn-lt"/>
                <a:ea typeface="+mn-ea"/>
                <a:cs typeface="+mn-cs"/>
              </a:rPr>
              <a:t> spending</a:t>
            </a:r>
            <a:r>
              <a:rPr lang="en-GB" sz="1200" kern="1200" dirty="0">
                <a:solidFill>
                  <a:schemeClr val="tx1"/>
                </a:solidFill>
                <a:latin typeface="+mn-lt"/>
                <a:ea typeface="+mn-ea"/>
                <a:cs typeface="+mn-cs"/>
              </a:rPr>
              <a:t>. </a:t>
            </a:r>
          </a:p>
          <a:p>
            <a:r>
              <a:rPr lang="en-GB" sz="1200" kern="1200" dirty="0">
                <a:solidFill>
                  <a:schemeClr val="tx1"/>
                </a:solidFill>
                <a:latin typeface="+mn-lt"/>
                <a:ea typeface="+mn-ea"/>
                <a:cs typeface="+mn-cs"/>
              </a:rPr>
              <a:t> </a:t>
            </a:r>
          </a:p>
          <a:p>
            <a:r>
              <a:rPr lang="en-GB" sz="1200" kern="1200" dirty="0">
                <a:solidFill>
                  <a:schemeClr val="tx1"/>
                </a:solidFill>
                <a:latin typeface="+mn-lt"/>
                <a:ea typeface="+mn-ea"/>
                <a:cs typeface="+mn-cs"/>
              </a:rPr>
              <a:t>We need more than one off handouts, we need long term sustained funding, which allows schools to plan ahead and staff to feel secure in their </a:t>
            </a:r>
            <a:r>
              <a:rPr lang="en-GB" sz="1200" kern="1200" dirty="0" smtClean="0">
                <a:solidFill>
                  <a:schemeClr val="tx1"/>
                </a:solidFill>
                <a:latin typeface="+mn-lt"/>
                <a:ea typeface="+mn-ea"/>
                <a:cs typeface="+mn-cs"/>
              </a:rPr>
              <a:t>jobs. </a:t>
            </a:r>
            <a:endParaRPr lang="en-GB" sz="1200" kern="1200" dirty="0">
              <a:solidFill>
                <a:schemeClr val="tx1"/>
              </a:solidFill>
              <a:latin typeface="+mn-lt"/>
              <a:ea typeface="+mn-ea"/>
              <a:cs typeface="+mn-cs"/>
            </a:endParaRP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This is what they have had for</a:t>
            </a:r>
            <a:r>
              <a:rPr lang="en-GB" sz="1200" kern="1200" baseline="0" dirty="0">
                <a:solidFill>
                  <a:schemeClr val="tx1"/>
                </a:solidFill>
                <a:latin typeface="+mn-lt"/>
                <a:ea typeface="+mn-ea"/>
                <a:cs typeface="+mn-cs"/>
              </a:rPr>
              <a:t> the </a:t>
            </a:r>
            <a:r>
              <a:rPr lang="en-GB" sz="1200" kern="1200" baseline="0" dirty="0" smtClean="0">
                <a:solidFill>
                  <a:schemeClr val="tx1"/>
                </a:solidFill>
                <a:latin typeface="+mn-lt"/>
                <a:ea typeface="+mn-ea"/>
                <a:cs typeface="+mn-cs"/>
              </a:rPr>
              <a:t>NHS -  </a:t>
            </a:r>
            <a:r>
              <a:rPr lang="en-GB" sz="1200" kern="1200" dirty="0" smtClean="0">
                <a:solidFill>
                  <a:schemeClr val="tx1"/>
                </a:solidFill>
                <a:latin typeface="+mn-lt"/>
                <a:ea typeface="+mn-ea"/>
                <a:cs typeface="+mn-cs"/>
              </a:rPr>
              <a:t>a </a:t>
            </a:r>
            <a:r>
              <a:rPr lang="en-GB" sz="1200" kern="1200" dirty="0">
                <a:solidFill>
                  <a:schemeClr val="tx1"/>
                </a:solidFill>
                <a:latin typeface="+mn-lt"/>
                <a:ea typeface="+mn-ea"/>
                <a:cs typeface="+mn-cs"/>
              </a:rPr>
              <a:t>long term </a:t>
            </a:r>
            <a:r>
              <a:rPr lang="en-GB" sz="1200" kern="1200" dirty="0" smtClean="0">
                <a:solidFill>
                  <a:schemeClr val="tx1"/>
                </a:solidFill>
                <a:latin typeface="+mn-lt"/>
                <a:ea typeface="+mn-ea"/>
                <a:cs typeface="+mn-cs"/>
              </a:rPr>
              <a:t>plan</a:t>
            </a:r>
            <a:r>
              <a:rPr lang="en-GB" sz="1200" kern="1200" baseline="0" dirty="0" smtClean="0">
                <a:solidFill>
                  <a:schemeClr val="tx1"/>
                </a:solidFill>
                <a:latin typeface="+mn-lt"/>
                <a:ea typeface="+mn-ea"/>
                <a:cs typeface="+mn-cs"/>
              </a:rPr>
              <a:t> that</a:t>
            </a:r>
            <a:r>
              <a:rPr lang="en-GB" sz="1200" kern="1200" dirty="0" smtClean="0">
                <a:solidFill>
                  <a:schemeClr val="tx1"/>
                </a:solidFill>
                <a:latin typeface="+mn-lt"/>
                <a:ea typeface="+mn-ea"/>
                <a:cs typeface="+mn-cs"/>
              </a:rPr>
              <a:t> </a:t>
            </a:r>
            <a:r>
              <a:rPr lang="en-GB" sz="1200" kern="1200" dirty="0">
                <a:solidFill>
                  <a:schemeClr val="tx1"/>
                </a:solidFill>
                <a:latin typeface="+mn-lt"/>
                <a:ea typeface="+mn-ea"/>
                <a:cs typeface="+mn-cs"/>
              </a:rPr>
              <a:t>will </a:t>
            </a:r>
            <a:r>
              <a:rPr lang="en-GB" sz="1200" kern="1200" dirty="0" smtClean="0">
                <a:solidFill>
                  <a:schemeClr val="tx1"/>
                </a:solidFill>
                <a:latin typeface="+mn-lt"/>
                <a:ea typeface="+mn-ea"/>
                <a:cs typeface="+mn-cs"/>
              </a:rPr>
              <a:t>see an extra </a:t>
            </a:r>
            <a:r>
              <a:rPr lang="en-GB" sz="1200" kern="1200" dirty="0">
                <a:solidFill>
                  <a:schemeClr val="tx1"/>
                </a:solidFill>
                <a:latin typeface="+mn-lt"/>
                <a:ea typeface="+mn-ea"/>
                <a:cs typeface="+mn-cs"/>
              </a:rPr>
              <a:t>£20 </a:t>
            </a:r>
            <a:r>
              <a:rPr lang="en-GB" sz="1200" kern="1200" dirty="0" smtClean="0">
                <a:solidFill>
                  <a:schemeClr val="tx1"/>
                </a:solidFill>
                <a:latin typeface="+mn-lt"/>
                <a:ea typeface="+mn-ea"/>
                <a:cs typeface="+mn-cs"/>
              </a:rPr>
              <a:t>billion </a:t>
            </a:r>
            <a:r>
              <a:rPr lang="en-GB" sz="1200" kern="1200" dirty="0">
                <a:solidFill>
                  <a:schemeClr val="tx1"/>
                </a:solidFill>
                <a:latin typeface="+mn-lt"/>
                <a:ea typeface="+mn-ea"/>
                <a:cs typeface="+mn-cs"/>
              </a:rPr>
              <a:t>invested </a:t>
            </a:r>
            <a:r>
              <a:rPr lang="en-GB" sz="1200" kern="1200" dirty="0" smtClean="0">
                <a:solidFill>
                  <a:schemeClr val="tx1"/>
                </a:solidFill>
                <a:latin typeface="+mn-lt"/>
                <a:ea typeface="+mn-ea"/>
                <a:cs typeface="+mn-cs"/>
              </a:rPr>
              <a:t>in</a:t>
            </a:r>
            <a:r>
              <a:rPr lang="en-GB" sz="1200" kern="1200" baseline="0" dirty="0" smtClean="0">
                <a:solidFill>
                  <a:schemeClr val="tx1"/>
                </a:solidFill>
                <a:latin typeface="+mn-lt"/>
                <a:ea typeface="+mn-ea"/>
                <a:cs typeface="+mn-cs"/>
              </a:rPr>
              <a:t> </a:t>
            </a:r>
            <a:r>
              <a:rPr lang="en-GB" sz="1200" kern="1200" baseline="0" dirty="0">
                <a:solidFill>
                  <a:schemeClr val="tx1"/>
                </a:solidFill>
                <a:latin typeface="+mn-lt"/>
                <a:ea typeface="+mn-ea"/>
                <a:cs typeface="+mn-cs"/>
              </a:rPr>
              <a:t>the health </a:t>
            </a:r>
            <a:r>
              <a:rPr lang="en-GB" sz="1200" kern="1200" baseline="0" dirty="0" smtClean="0">
                <a:solidFill>
                  <a:schemeClr val="tx1"/>
                </a:solidFill>
                <a:latin typeface="+mn-lt"/>
                <a:ea typeface="+mn-ea"/>
                <a:cs typeface="+mn-cs"/>
              </a:rPr>
              <a:t>service. The NHS could still do with more </a:t>
            </a:r>
            <a:r>
              <a:rPr lang="en-GB" sz="1200" kern="1200" dirty="0" smtClean="0">
                <a:solidFill>
                  <a:schemeClr val="tx1"/>
                </a:solidFill>
                <a:latin typeface="+mn-lt"/>
                <a:ea typeface="+mn-ea"/>
                <a:cs typeface="+mn-cs"/>
              </a:rPr>
              <a:t>but schools</a:t>
            </a:r>
            <a:r>
              <a:rPr lang="en-GB" sz="1200" kern="1200" baseline="0" dirty="0" smtClean="0">
                <a:solidFill>
                  <a:schemeClr val="tx1"/>
                </a:solidFill>
                <a:latin typeface="+mn-lt"/>
                <a:ea typeface="+mn-ea"/>
                <a:cs typeface="+mn-cs"/>
              </a:rPr>
              <a:t> are on the brink now with no additional  long term guaranteed funding. </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The government needs to ensure that </a:t>
            </a:r>
            <a:r>
              <a:rPr lang="en-GB" sz="1200" kern="1200" dirty="0" smtClean="0">
                <a:solidFill>
                  <a:schemeClr val="tx1"/>
                </a:solidFill>
                <a:latin typeface="+mn-lt"/>
                <a:ea typeface="+mn-ea"/>
                <a:cs typeface="+mn-cs"/>
              </a:rPr>
              <a:t>all public services are funded properly.</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CE6295F-8914-D242-90BE-77C40EEE4A5B}" type="slidenum">
              <a:rPr lang="en-US" smtClean="0"/>
              <a:pPr/>
              <a:t>3</a:t>
            </a:fld>
            <a:endParaRPr lang="en-US"/>
          </a:p>
        </p:txBody>
      </p:sp>
    </p:spTree>
    <p:extLst>
      <p:ext uri="{BB962C8B-B14F-4D97-AF65-F5344CB8AC3E}">
        <p14:creationId xmlns:p14="http://schemas.microsoft.com/office/powerpoint/2010/main" val="1414649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200" kern="1200" dirty="0">
                <a:solidFill>
                  <a:schemeClr val="tx1"/>
                </a:solidFill>
                <a:latin typeface="+mn-lt"/>
                <a:ea typeface="+mn-ea"/>
                <a:cs typeface="+mn-cs"/>
              </a:rPr>
              <a:t>The government says </a:t>
            </a:r>
            <a:r>
              <a:rPr lang="en-GB" sz="1200" kern="1200" dirty="0" smtClean="0">
                <a:solidFill>
                  <a:schemeClr val="tx1"/>
                </a:solidFill>
                <a:latin typeface="+mn-lt"/>
                <a:ea typeface="+mn-ea"/>
                <a:cs typeface="+mn-cs"/>
              </a:rPr>
              <a:t>that </a:t>
            </a:r>
            <a:r>
              <a:rPr lang="en-GB" sz="1200" kern="1200" dirty="0">
                <a:solidFill>
                  <a:schemeClr val="tx1"/>
                </a:solidFill>
                <a:latin typeface="+mn-lt"/>
                <a:ea typeface="+mn-ea"/>
                <a:cs typeface="+mn-cs"/>
              </a:rPr>
              <a:t>support staff </a:t>
            </a:r>
            <a:r>
              <a:rPr lang="en-GB" sz="1200" kern="1200" dirty="0" smtClean="0">
                <a:solidFill>
                  <a:schemeClr val="tx1"/>
                </a:solidFill>
                <a:latin typeface="+mn-lt"/>
                <a:ea typeface="+mn-ea"/>
                <a:cs typeface="+mn-cs"/>
              </a:rPr>
              <a:t>numbers have increased</a:t>
            </a:r>
            <a:r>
              <a:rPr lang="en-GB" sz="1200" kern="1200" baseline="0" dirty="0" smtClean="0">
                <a:solidFill>
                  <a:schemeClr val="tx1"/>
                </a:solidFill>
                <a:latin typeface="+mn-lt"/>
                <a:ea typeface="+mn-ea"/>
                <a:cs typeface="+mn-cs"/>
              </a:rPr>
              <a:t>. This </a:t>
            </a:r>
            <a:r>
              <a:rPr lang="en-GB" sz="1200" kern="1200" baseline="0" dirty="0">
                <a:solidFill>
                  <a:schemeClr val="tx1"/>
                </a:solidFill>
                <a:latin typeface="+mn-lt"/>
                <a:ea typeface="+mn-ea"/>
                <a:cs typeface="+mn-cs"/>
              </a:rPr>
              <a:t>was true before </a:t>
            </a:r>
            <a:r>
              <a:rPr lang="en-GB" sz="1200" kern="1200" baseline="0" dirty="0" smtClean="0">
                <a:solidFill>
                  <a:schemeClr val="tx1"/>
                </a:solidFill>
                <a:latin typeface="+mn-lt"/>
                <a:ea typeface="+mn-ea"/>
                <a:cs typeface="+mn-cs"/>
              </a:rPr>
              <a:t>2017 – but not now.</a:t>
            </a:r>
            <a:endParaRPr lang="en-GB" sz="1200" kern="1200" dirty="0">
              <a:solidFill>
                <a:schemeClr val="tx1"/>
              </a:solidFill>
              <a:latin typeface="+mn-lt"/>
              <a:ea typeface="+mn-ea"/>
              <a:cs typeface="+mn-cs"/>
            </a:endParaRPr>
          </a:p>
          <a:p>
            <a:endParaRPr lang="en-GB" sz="1200" kern="1200" dirty="0">
              <a:solidFill>
                <a:schemeClr val="tx1"/>
              </a:solidFill>
              <a:latin typeface="+mn-lt"/>
              <a:ea typeface="+mn-ea"/>
              <a:cs typeface="+mn-cs"/>
            </a:endParaRPr>
          </a:p>
          <a:p>
            <a:r>
              <a:rPr lang="en-GB" sz="1200" kern="1200" baseline="0" dirty="0" smtClean="0">
                <a:solidFill>
                  <a:schemeClr val="tx1"/>
                </a:solidFill>
                <a:latin typeface="+mn-lt"/>
                <a:ea typeface="+mn-ea"/>
                <a:cs typeface="+mn-cs"/>
              </a:rPr>
              <a:t>The additional staff were needed because of increases </a:t>
            </a:r>
            <a:r>
              <a:rPr lang="en-GB" sz="1200" kern="1200" baseline="0" dirty="0">
                <a:solidFill>
                  <a:schemeClr val="tx1"/>
                </a:solidFill>
                <a:latin typeface="+mn-lt"/>
                <a:ea typeface="+mn-ea"/>
                <a:cs typeface="+mn-cs"/>
              </a:rPr>
              <a:t>in</a:t>
            </a:r>
            <a:r>
              <a:rPr lang="en-GB" sz="1200" kern="1200" dirty="0">
                <a:solidFill>
                  <a:schemeClr val="tx1"/>
                </a:solidFill>
                <a:latin typeface="+mn-lt"/>
                <a:ea typeface="+mn-ea"/>
                <a:cs typeface="+mn-cs"/>
              </a:rPr>
              <a:t> pupils in primary schools in many </a:t>
            </a:r>
            <a:r>
              <a:rPr lang="en-GB" sz="1200" kern="1200" dirty="0" smtClean="0">
                <a:solidFill>
                  <a:schemeClr val="tx1"/>
                </a:solidFill>
                <a:latin typeface="+mn-lt"/>
                <a:ea typeface="+mn-ea"/>
                <a:cs typeface="+mn-cs"/>
              </a:rPr>
              <a:t>areas in</a:t>
            </a:r>
            <a:r>
              <a:rPr lang="en-GB" sz="1200" kern="1200" baseline="0" dirty="0" smtClean="0">
                <a:solidFill>
                  <a:schemeClr val="tx1"/>
                </a:solidFill>
                <a:latin typeface="+mn-lt"/>
                <a:ea typeface="+mn-ea"/>
                <a:cs typeface="+mn-cs"/>
              </a:rPr>
              <a:t> England</a:t>
            </a:r>
            <a:r>
              <a:rPr lang="en-GB" sz="1200" kern="1200" dirty="0" smtClean="0">
                <a:solidFill>
                  <a:schemeClr val="tx1"/>
                </a:solidFill>
                <a:latin typeface="+mn-lt"/>
                <a:ea typeface="+mn-ea"/>
                <a:cs typeface="+mn-cs"/>
              </a:rPr>
              <a:t>. </a:t>
            </a:r>
            <a:r>
              <a:rPr lang="en-GB" sz="1200" kern="1200" dirty="0">
                <a:solidFill>
                  <a:schemeClr val="tx1"/>
                </a:solidFill>
                <a:latin typeface="+mn-lt"/>
                <a:ea typeface="+mn-ea"/>
                <a:cs typeface="+mn-cs"/>
              </a:rPr>
              <a:t>However </a:t>
            </a:r>
            <a:r>
              <a:rPr lang="en-GB" sz="1200" kern="1200" dirty="0" smtClean="0">
                <a:solidFill>
                  <a:schemeClr val="tx1"/>
                </a:solidFill>
                <a:latin typeface="+mn-lt"/>
                <a:ea typeface="+mn-ea"/>
                <a:cs typeface="+mn-cs"/>
              </a:rPr>
              <a:t>even in those </a:t>
            </a:r>
            <a:r>
              <a:rPr lang="en-GB" sz="1200" kern="1200" dirty="0">
                <a:solidFill>
                  <a:schemeClr val="tx1"/>
                </a:solidFill>
                <a:latin typeface="+mn-lt"/>
                <a:ea typeface="+mn-ea"/>
                <a:cs typeface="+mn-cs"/>
              </a:rPr>
              <a:t>schools </a:t>
            </a:r>
            <a:r>
              <a:rPr lang="en-GB" sz="1200" kern="1200" dirty="0" smtClean="0">
                <a:solidFill>
                  <a:schemeClr val="tx1"/>
                </a:solidFill>
                <a:latin typeface="+mn-lt"/>
                <a:ea typeface="+mn-ea"/>
                <a:cs typeface="+mn-cs"/>
              </a:rPr>
              <a:t>which  saw staff </a:t>
            </a:r>
            <a:r>
              <a:rPr lang="en-GB" sz="1200" kern="1200" dirty="0">
                <a:solidFill>
                  <a:schemeClr val="tx1"/>
                </a:solidFill>
                <a:latin typeface="+mn-lt"/>
                <a:ea typeface="+mn-ea"/>
                <a:cs typeface="+mn-cs"/>
              </a:rPr>
              <a:t>numbers </a:t>
            </a:r>
            <a:r>
              <a:rPr lang="en-GB" sz="1200" kern="1200" dirty="0" smtClean="0">
                <a:solidFill>
                  <a:schemeClr val="tx1"/>
                </a:solidFill>
                <a:latin typeface="+mn-lt"/>
                <a:ea typeface="+mn-ea"/>
                <a:cs typeface="+mn-cs"/>
              </a:rPr>
              <a:t>they</a:t>
            </a:r>
            <a:r>
              <a:rPr lang="en-GB" sz="1200" kern="1200" baseline="0" dirty="0" smtClean="0">
                <a:solidFill>
                  <a:schemeClr val="tx1"/>
                </a:solidFill>
                <a:latin typeface="+mn-lt"/>
                <a:ea typeface="+mn-ea"/>
                <a:cs typeface="+mn-cs"/>
              </a:rPr>
              <a:t> did</a:t>
            </a:r>
            <a:r>
              <a:rPr lang="en-GB" sz="1200" kern="1200" dirty="0" smtClean="0">
                <a:solidFill>
                  <a:schemeClr val="tx1"/>
                </a:solidFill>
                <a:latin typeface="+mn-lt"/>
                <a:ea typeface="+mn-ea"/>
                <a:cs typeface="+mn-cs"/>
              </a:rPr>
              <a:t> </a:t>
            </a:r>
            <a:r>
              <a:rPr lang="en-GB" sz="1200" kern="1200" dirty="0">
                <a:solidFill>
                  <a:schemeClr val="tx1"/>
                </a:solidFill>
                <a:latin typeface="+mn-lt"/>
                <a:ea typeface="+mn-ea"/>
                <a:cs typeface="+mn-cs"/>
              </a:rPr>
              <a:t>not </a:t>
            </a:r>
            <a:r>
              <a:rPr lang="en-GB" sz="1200" kern="1200" dirty="0" smtClean="0">
                <a:solidFill>
                  <a:schemeClr val="tx1"/>
                </a:solidFill>
                <a:latin typeface="+mn-lt"/>
                <a:ea typeface="+mn-ea"/>
                <a:cs typeface="+mn-cs"/>
              </a:rPr>
              <a:t>increase </a:t>
            </a:r>
            <a:r>
              <a:rPr lang="en-GB" sz="1200" kern="1200" dirty="0">
                <a:solidFill>
                  <a:schemeClr val="tx1"/>
                </a:solidFill>
                <a:latin typeface="+mn-lt"/>
                <a:ea typeface="+mn-ea"/>
                <a:cs typeface="+mn-cs"/>
              </a:rPr>
              <a:t>in</a:t>
            </a:r>
            <a:r>
              <a:rPr lang="en-GB" sz="1200" kern="1200" baseline="0" dirty="0">
                <a:solidFill>
                  <a:schemeClr val="tx1"/>
                </a:solidFill>
                <a:latin typeface="+mn-lt"/>
                <a:ea typeface="+mn-ea"/>
                <a:cs typeface="+mn-cs"/>
              </a:rPr>
              <a:t> proportion to the additional number </a:t>
            </a:r>
            <a:r>
              <a:rPr lang="en-GB" sz="1200" kern="1200" dirty="0">
                <a:solidFill>
                  <a:schemeClr val="tx1"/>
                </a:solidFill>
                <a:latin typeface="+mn-lt"/>
                <a:ea typeface="+mn-ea"/>
                <a:cs typeface="+mn-cs"/>
              </a:rPr>
              <a:t>of pupils. So </a:t>
            </a:r>
            <a:r>
              <a:rPr lang="en-GB" sz="1200" kern="1200" dirty="0" smtClean="0">
                <a:solidFill>
                  <a:schemeClr val="tx1"/>
                </a:solidFill>
                <a:latin typeface="+mn-lt"/>
                <a:ea typeface="+mn-ea"/>
                <a:cs typeface="+mn-cs"/>
              </a:rPr>
              <a:t>workload still went</a:t>
            </a:r>
            <a:r>
              <a:rPr lang="en-GB" sz="1200" kern="1200" baseline="0" dirty="0" smtClean="0">
                <a:solidFill>
                  <a:schemeClr val="tx1"/>
                </a:solidFill>
                <a:latin typeface="+mn-lt"/>
                <a:ea typeface="+mn-ea"/>
                <a:cs typeface="+mn-cs"/>
              </a:rPr>
              <a:t> up</a:t>
            </a:r>
            <a:r>
              <a:rPr lang="en-GB" sz="1200" kern="1200" dirty="0" smtClean="0">
                <a:solidFill>
                  <a:schemeClr val="tx1"/>
                </a:solidFill>
                <a:latin typeface="+mn-lt"/>
                <a:ea typeface="+mn-ea"/>
                <a:cs typeface="+mn-cs"/>
              </a:rPr>
              <a:t> </a:t>
            </a:r>
            <a:r>
              <a:rPr lang="en-GB" sz="1200" kern="1200" dirty="0">
                <a:solidFill>
                  <a:schemeClr val="tx1"/>
                </a:solidFill>
                <a:latin typeface="+mn-lt"/>
                <a:ea typeface="+mn-ea"/>
                <a:cs typeface="+mn-cs"/>
              </a:rPr>
              <a:t>for staff in these</a:t>
            </a:r>
            <a:r>
              <a:rPr lang="en-GB" sz="1200" kern="1200" baseline="0" dirty="0">
                <a:solidFill>
                  <a:schemeClr val="tx1"/>
                </a:solidFill>
                <a:latin typeface="+mn-lt"/>
                <a:ea typeface="+mn-ea"/>
                <a:cs typeface="+mn-cs"/>
              </a:rPr>
              <a:t> </a:t>
            </a:r>
            <a:r>
              <a:rPr lang="en-GB" sz="1200" kern="1200" dirty="0">
                <a:solidFill>
                  <a:schemeClr val="tx1"/>
                </a:solidFill>
                <a:latin typeface="+mn-lt"/>
                <a:ea typeface="+mn-ea"/>
                <a:cs typeface="+mn-cs"/>
              </a:rPr>
              <a:t>primaries. </a:t>
            </a:r>
          </a:p>
          <a:p>
            <a:r>
              <a:rPr lang="en-GB" sz="1200" kern="1200" dirty="0">
                <a:solidFill>
                  <a:schemeClr val="tx1"/>
                </a:solidFill>
                <a:latin typeface="+mn-lt"/>
                <a:ea typeface="+mn-ea"/>
                <a:cs typeface="+mn-cs"/>
              </a:rPr>
              <a:t> </a:t>
            </a:r>
          </a:p>
          <a:p>
            <a:r>
              <a:rPr lang="en-GB" sz="1200" kern="1200" baseline="0" dirty="0" smtClean="0">
                <a:solidFill>
                  <a:schemeClr val="tx1"/>
                </a:solidFill>
                <a:latin typeface="+mn-lt"/>
                <a:ea typeface="+mn-ea"/>
                <a:cs typeface="+mn-cs"/>
              </a:rPr>
              <a:t>Also </a:t>
            </a:r>
            <a:r>
              <a:rPr lang="en-GB" sz="1200" kern="1200" baseline="0" dirty="0">
                <a:solidFill>
                  <a:schemeClr val="tx1"/>
                </a:solidFill>
                <a:latin typeface="+mn-lt"/>
                <a:ea typeface="+mn-ea"/>
                <a:cs typeface="+mn-cs"/>
              </a:rPr>
              <a:t>the government’s </a:t>
            </a:r>
            <a:r>
              <a:rPr lang="en-GB" sz="1200" kern="1200" baseline="0" dirty="0" smtClean="0">
                <a:solidFill>
                  <a:schemeClr val="tx1"/>
                </a:solidFill>
                <a:latin typeface="+mn-lt"/>
                <a:ea typeface="+mn-ea"/>
                <a:cs typeface="+mn-cs"/>
              </a:rPr>
              <a:t>claim </a:t>
            </a:r>
            <a:r>
              <a:rPr lang="en-GB" sz="1200" kern="1200" dirty="0" smtClean="0">
                <a:solidFill>
                  <a:schemeClr val="tx1"/>
                </a:solidFill>
                <a:latin typeface="+mn-lt"/>
                <a:ea typeface="+mn-ea"/>
                <a:cs typeface="+mn-cs"/>
              </a:rPr>
              <a:t>hides </a:t>
            </a:r>
            <a:r>
              <a:rPr lang="en-GB" sz="1200" kern="1200" dirty="0">
                <a:solidFill>
                  <a:schemeClr val="tx1"/>
                </a:solidFill>
                <a:latin typeface="+mn-lt"/>
                <a:ea typeface="+mn-ea"/>
                <a:cs typeface="+mn-cs"/>
              </a:rPr>
              <a:t>the desperate picture in secondary schools </a:t>
            </a:r>
            <a:r>
              <a:rPr lang="en-GB" sz="1200" kern="1200" dirty="0" smtClean="0">
                <a:solidFill>
                  <a:schemeClr val="tx1"/>
                </a:solidFill>
                <a:latin typeface="+mn-lt"/>
                <a:ea typeface="+mn-ea"/>
                <a:cs typeface="+mn-cs"/>
              </a:rPr>
              <a:t>- </a:t>
            </a:r>
            <a:r>
              <a:rPr lang="en-GB" sz="1200" kern="1200" dirty="0">
                <a:solidFill>
                  <a:schemeClr val="tx1"/>
                </a:solidFill>
                <a:latin typeface="+mn-lt"/>
                <a:ea typeface="+mn-ea"/>
                <a:cs typeface="+mn-cs"/>
              </a:rPr>
              <a:t>which have seen continued </a:t>
            </a:r>
            <a:r>
              <a:rPr lang="en-GB" sz="1200" kern="1200" dirty="0" smtClean="0">
                <a:solidFill>
                  <a:schemeClr val="tx1"/>
                </a:solidFill>
                <a:latin typeface="+mn-lt"/>
                <a:ea typeface="+mn-ea"/>
                <a:cs typeface="+mn-cs"/>
              </a:rPr>
              <a:t>staff cuts </a:t>
            </a:r>
            <a:r>
              <a:rPr lang="en-GB" sz="1200" kern="1200" dirty="0">
                <a:solidFill>
                  <a:schemeClr val="tx1"/>
                </a:solidFill>
                <a:latin typeface="+mn-lt"/>
                <a:ea typeface="+mn-ea"/>
                <a:cs typeface="+mn-cs"/>
              </a:rPr>
              <a:t>since 2013. </a:t>
            </a: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The</a:t>
            </a:r>
            <a:r>
              <a:rPr lang="en-GB" sz="1200" kern="1200" baseline="0" dirty="0">
                <a:solidFill>
                  <a:schemeClr val="tx1"/>
                </a:solidFill>
                <a:latin typeface="+mn-lt"/>
                <a:ea typeface="+mn-ea"/>
                <a:cs typeface="+mn-cs"/>
              </a:rPr>
              <a:t> most recent g</a:t>
            </a:r>
            <a:r>
              <a:rPr lang="en-GB" sz="1200" kern="1200" dirty="0">
                <a:solidFill>
                  <a:schemeClr val="tx1"/>
                </a:solidFill>
                <a:latin typeface="+mn-lt"/>
                <a:ea typeface="+mn-ea"/>
                <a:cs typeface="+mn-cs"/>
              </a:rPr>
              <a:t>overnment</a:t>
            </a:r>
            <a:r>
              <a:rPr lang="en-GB" sz="1200" kern="1200" baseline="0" dirty="0">
                <a:solidFill>
                  <a:schemeClr val="tx1"/>
                </a:solidFill>
                <a:latin typeface="+mn-lt"/>
                <a:ea typeface="+mn-ea"/>
                <a:cs typeface="+mn-cs"/>
              </a:rPr>
              <a:t> workforce </a:t>
            </a:r>
            <a:r>
              <a:rPr lang="en-GB" sz="1200" kern="1200" baseline="0" dirty="0" smtClean="0">
                <a:solidFill>
                  <a:schemeClr val="tx1"/>
                </a:solidFill>
                <a:latin typeface="+mn-lt"/>
                <a:ea typeface="+mn-ea"/>
                <a:cs typeface="+mn-cs"/>
              </a:rPr>
              <a:t>survey showed </a:t>
            </a:r>
            <a:r>
              <a:rPr lang="en-GB" sz="1200" kern="1200" baseline="0" dirty="0">
                <a:solidFill>
                  <a:schemeClr val="tx1"/>
                </a:solidFill>
                <a:latin typeface="+mn-lt"/>
                <a:ea typeface="+mn-ea"/>
                <a:cs typeface="+mn-cs"/>
              </a:rPr>
              <a:t>that now staff numbers in primaries are being cut  –  as pupil numbers continue to grow. </a:t>
            </a:r>
          </a:p>
          <a:p>
            <a:endParaRPr lang="en-GB" sz="1200" kern="1200" baseline="0" dirty="0">
              <a:solidFill>
                <a:schemeClr val="tx1"/>
              </a:solidFill>
              <a:latin typeface="+mn-lt"/>
              <a:ea typeface="+mn-ea"/>
              <a:cs typeface="+mn-cs"/>
            </a:endParaRPr>
          </a:p>
          <a:p>
            <a:r>
              <a:rPr lang="en-GB" sz="1200" kern="1200" baseline="0" dirty="0">
                <a:solidFill>
                  <a:schemeClr val="tx1"/>
                </a:solidFill>
                <a:latin typeface="+mn-lt"/>
                <a:ea typeface="+mn-ea"/>
                <a:cs typeface="+mn-cs"/>
              </a:rPr>
              <a:t>And the additional pupils in primaries are about to go to </a:t>
            </a:r>
            <a:r>
              <a:rPr lang="en-GB" sz="1200" kern="1200" baseline="0" dirty="0" smtClean="0">
                <a:solidFill>
                  <a:schemeClr val="tx1"/>
                </a:solidFill>
                <a:latin typeface="+mn-lt"/>
                <a:ea typeface="+mn-ea"/>
                <a:cs typeface="+mn-cs"/>
              </a:rPr>
              <a:t>secondary </a:t>
            </a:r>
            <a:r>
              <a:rPr lang="en-GB" sz="1200" kern="1200" baseline="0" dirty="0">
                <a:solidFill>
                  <a:schemeClr val="tx1"/>
                </a:solidFill>
                <a:latin typeface="+mn-lt"/>
                <a:ea typeface="+mn-ea"/>
                <a:cs typeface="+mn-cs"/>
              </a:rPr>
              <a:t>school, so there will be even more pressure on staff. </a:t>
            </a:r>
            <a:endParaRPr lang="en-GB" sz="1200" kern="1200" dirty="0">
              <a:solidFill>
                <a:schemeClr val="tx1"/>
              </a:solidFill>
              <a:latin typeface="+mn-lt"/>
              <a:ea typeface="+mn-ea"/>
              <a:cs typeface="+mn-cs"/>
            </a:endParaRP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UNISON</a:t>
            </a:r>
            <a:r>
              <a:rPr lang="en-GB" sz="1200" kern="1200" baseline="0" dirty="0">
                <a:solidFill>
                  <a:schemeClr val="tx1"/>
                </a:solidFill>
                <a:latin typeface="+mn-lt"/>
                <a:ea typeface="+mn-ea"/>
                <a:cs typeface="+mn-cs"/>
              </a:rPr>
              <a:t> has run a series of surveys in recent years that show the impact.</a:t>
            </a:r>
          </a:p>
          <a:p>
            <a:endParaRPr lang="en-GB" sz="1200" kern="1200" baseline="0" dirty="0">
              <a:solidFill>
                <a:schemeClr val="tx1"/>
              </a:solidFill>
              <a:latin typeface="+mn-lt"/>
              <a:ea typeface="+mn-ea"/>
              <a:cs typeface="+mn-cs"/>
            </a:endParaRPr>
          </a:p>
          <a:p>
            <a:r>
              <a:rPr lang="en-GB" sz="1200" kern="1200" baseline="0" dirty="0">
                <a:solidFill>
                  <a:schemeClr val="tx1"/>
                </a:solidFill>
                <a:latin typeface="+mn-lt"/>
                <a:ea typeface="+mn-ea"/>
                <a:cs typeface="+mn-cs"/>
              </a:rPr>
              <a:t>Our most recent survey showed that cuts were particularly affecting staff providing pastoral support for </a:t>
            </a:r>
            <a:r>
              <a:rPr lang="en-GB" sz="1200" kern="1200" baseline="0" dirty="0" smtClean="0">
                <a:solidFill>
                  <a:schemeClr val="tx1"/>
                </a:solidFill>
                <a:latin typeface="+mn-lt"/>
                <a:ea typeface="+mn-ea"/>
                <a:cs typeface="+mn-cs"/>
              </a:rPr>
              <a:t>pupils.</a:t>
            </a:r>
          </a:p>
          <a:p>
            <a:endParaRPr lang="en-GB" sz="1200" kern="1200" baseline="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And </a:t>
            </a:r>
            <a:r>
              <a:rPr lang="en-GB" sz="1200" kern="1200" dirty="0" err="1" smtClean="0">
                <a:solidFill>
                  <a:schemeClr val="tx1"/>
                </a:solidFill>
                <a:latin typeface="+mn-lt"/>
                <a:ea typeface="+mn-ea"/>
                <a:cs typeface="+mn-cs"/>
              </a:rPr>
              <a:t>unlessthings</a:t>
            </a:r>
            <a:r>
              <a:rPr lang="en-GB" sz="1200" kern="1200" dirty="0" smtClean="0">
                <a:solidFill>
                  <a:schemeClr val="tx1"/>
                </a:solidFill>
                <a:latin typeface="+mn-lt"/>
                <a:ea typeface="+mn-ea"/>
                <a:cs typeface="+mn-cs"/>
              </a:rPr>
              <a:t> change </a:t>
            </a:r>
            <a:r>
              <a:rPr lang="en-GB" sz="1200" kern="1200" baseline="0" dirty="0" smtClean="0">
                <a:solidFill>
                  <a:schemeClr val="tx1"/>
                </a:solidFill>
                <a:latin typeface="+mn-lt"/>
                <a:ea typeface="+mn-ea"/>
                <a:cs typeface="+mn-cs"/>
              </a:rPr>
              <a:t>s</a:t>
            </a:r>
            <a:r>
              <a:rPr lang="en-GB" sz="1200" kern="1200" dirty="0" smtClean="0">
                <a:solidFill>
                  <a:schemeClr val="tx1"/>
                </a:solidFill>
                <a:latin typeface="+mn-lt"/>
                <a:ea typeface="+mn-ea"/>
                <a:cs typeface="+mn-cs"/>
              </a:rPr>
              <a:t>chools will continue</a:t>
            </a:r>
            <a:r>
              <a:rPr lang="en-GB" sz="1200" kern="1200" baseline="0" dirty="0" smtClean="0">
                <a:solidFill>
                  <a:schemeClr val="tx1"/>
                </a:solidFill>
                <a:latin typeface="+mn-lt"/>
                <a:ea typeface="+mn-ea"/>
                <a:cs typeface="+mn-cs"/>
              </a:rPr>
              <a:t> to be </a:t>
            </a:r>
            <a:r>
              <a:rPr lang="en-GB" sz="1200" kern="1200" dirty="0" smtClean="0">
                <a:solidFill>
                  <a:schemeClr val="tx1"/>
                </a:solidFill>
                <a:latin typeface="+mn-lt"/>
                <a:ea typeface="+mn-ea"/>
                <a:cs typeface="+mn-cs"/>
              </a:rPr>
              <a:t>forced to </a:t>
            </a:r>
            <a:r>
              <a:rPr lang="en-GB" sz="1200" kern="1200" dirty="0">
                <a:solidFill>
                  <a:schemeClr val="tx1"/>
                </a:solidFill>
                <a:latin typeface="+mn-lt"/>
                <a:ea typeface="+mn-ea"/>
                <a:cs typeface="+mn-cs"/>
              </a:rPr>
              <a:t>restructure as they struggle to make ends meet. </a:t>
            </a:r>
          </a:p>
          <a:p>
            <a:r>
              <a:rPr lang="en-GB" sz="1200" kern="1200" dirty="0">
                <a:solidFill>
                  <a:schemeClr val="tx1"/>
                </a:solidFill>
                <a:latin typeface="+mn-lt"/>
                <a:ea typeface="+mn-ea"/>
                <a:cs typeface="+mn-cs"/>
              </a:rPr>
              <a:t> </a:t>
            </a:r>
          </a:p>
          <a:p>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CE6295F-8914-D242-90BE-77C40EEE4A5B}" type="slidenum">
              <a:rPr lang="en-US" smtClean="0"/>
              <a:pPr/>
              <a:t>4</a:t>
            </a:fld>
            <a:endParaRPr lang="en-US"/>
          </a:p>
        </p:txBody>
      </p:sp>
    </p:spTree>
    <p:extLst>
      <p:ext uri="{BB962C8B-B14F-4D97-AF65-F5344CB8AC3E}">
        <p14:creationId xmlns:p14="http://schemas.microsoft.com/office/powerpoint/2010/main" val="3092837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These shocking figures show the impact on staff and the knock on effects on pupils.</a:t>
            </a:r>
          </a:p>
          <a:p>
            <a:endParaRPr lang="en-GB" dirty="0"/>
          </a:p>
          <a:p>
            <a:r>
              <a:rPr lang="en-GB" dirty="0"/>
              <a:t>And its not just us who </a:t>
            </a:r>
            <a:r>
              <a:rPr lang="en-GB" baseline="0" dirty="0"/>
              <a:t> say there are problems.  Head Teachers are tearing their hair out and parents organisations and governors are also complaining.</a:t>
            </a:r>
          </a:p>
          <a:p>
            <a:endParaRPr lang="en-GB" baseline="0" dirty="0"/>
          </a:p>
          <a:p>
            <a:r>
              <a:rPr lang="en-GB" baseline="0" dirty="0"/>
              <a:t>In fact the only ones with their heads in the sand appear to be the government and some of their senior </a:t>
            </a:r>
            <a:r>
              <a:rPr lang="en-GB" baseline="0" dirty="0" smtClean="0"/>
              <a:t>officials. </a:t>
            </a:r>
          </a:p>
          <a:p>
            <a:endParaRPr lang="en-GB" baseline="0" dirty="0" smtClean="0"/>
          </a:p>
          <a:p>
            <a:r>
              <a:rPr lang="en-GB" baseline="0" dirty="0" smtClean="0"/>
              <a:t>They are the ones </a:t>
            </a:r>
            <a:r>
              <a:rPr lang="en-GB" baseline="0" dirty="0"/>
              <a:t>who say that there is not a funding crisis and that schools can make even more ‘efficiency savings’ without </a:t>
            </a:r>
            <a:r>
              <a:rPr lang="en-GB" baseline="0" dirty="0" smtClean="0"/>
              <a:t> this having an impact on pupils. We know this is nonsense.</a:t>
            </a:r>
            <a:endParaRPr lang="en-GB" dirty="0"/>
          </a:p>
        </p:txBody>
      </p:sp>
      <p:sp>
        <p:nvSpPr>
          <p:cNvPr id="4" name="Slide Number Placeholder 3"/>
          <p:cNvSpPr>
            <a:spLocks noGrp="1"/>
          </p:cNvSpPr>
          <p:nvPr>
            <p:ph type="sldNum" sz="quarter" idx="10"/>
          </p:nvPr>
        </p:nvSpPr>
        <p:spPr/>
        <p:txBody>
          <a:bodyPr/>
          <a:lstStyle/>
          <a:p>
            <a:fld id="{7CE6295F-8914-D242-90BE-77C40EEE4A5B}" type="slidenum">
              <a:rPr lang="en-US" smtClean="0"/>
              <a:pPr/>
              <a:t>5</a:t>
            </a:fld>
            <a:endParaRPr lang="en-US"/>
          </a:p>
        </p:txBody>
      </p:sp>
    </p:spTree>
    <p:extLst>
      <p:ext uri="{BB962C8B-B14F-4D97-AF65-F5344CB8AC3E}">
        <p14:creationId xmlns:p14="http://schemas.microsoft.com/office/powerpoint/2010/main" val="1202017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200" kern="1200" dirty="0">
                <a:solidFill>
                  <a:schemeClr val="tx1"/>
                </a:solidFill>
                <a:latin typeface="+mn-lt"/>
                <a:ea typeface="+mn-ea"/>
                <a:cs typeface="+mn-cs"/>
              </a:rPr>
              <a:t>The government needs to get </a:t>
            </a:r>
            <a:r>
              <a:rPr lang="en-GB" sz="1200" kern="1200" dirty="0" smtClean="0">
                <a:solidFill>
                  <a:schemeClr val="tx1"/>
                </a:solidFill>
                <a:latin typeface="+mn-lt"/>
                <a:ea typeface="+mn-ea"/>
                <a:cs typeface="+mn-cs"/>
              </a:rPr>
              <a:t>real and face up to the problems</a:t>
            </a:r>
            <a:r>
              <a:rPr lang="en-GB" sz="1200" kern="1200" baseline="0" dirty="0" smtClean="0">
                <a:solidFill>
                  <a:schemeClr val="tx1"/>
                </a:solidFill>
                <a:latin typeface="+mn-lt"/>
                <a:ea typeface="+mn-ea"/>
                <a:cs typeface="+mn-cs"/>
              </a:rPr>
              <a:t> that schools are facing. </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We have campaigned hard to get them to change course.</a:t>
            </a:r>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 </a:t>
            </a:r>
          </a:p>
          <a:p>
            <a:r>
              <a:rPr lang="en-GB" sz="1200" kern="1200" dirty="0" smtClean="0">
                <a:solidFill>
                  <a:schemeClr val="tx1"/>
                </a:solidFill>
                <a:latin typeface="+mn-lt"/>
                <a:ea typeface="+mn-ea"/>
                <a:cs typeface="+mn-cs"/>
              </a:rPr>
              <a:t>And our </a:t>
            </a:r>
            <a:r>
              <a:rPr lang="en-GB" sz="1200" kern="1200" dirty="0">
                <a:solidFill>
                  <a:schemeClr val="tx1"/>
                </a:solidFill>
                <a:latin typeface="+mn-lt"/>
                <a:ea typeface="+mn-ea"/>
                <a:cs typeface="+mn-cs"/>
              </a:rPr>
              <a:t>School</a:t>
            </a:r>
            <a:r>
              <a:rPr lang="en-GB" sz="1200" kern="1200" baseline="0" dirty="0">
                <a:solidFill>
                  <a:schemeClr val="tx1"/>
                </a:solidFill>
                <a:latin typeface="+mn-lt"/>
                <a:ea typeface="+mn-ea"/>
                <a:cs typeface="+mn-cs"/>
              </a:rPr>
              <a:t> Cuts Coalition </a:t>
            </a:r>
            <a:r>
              <a:rPr lang="en-GB" sz="1200" kern="1200" dirty="0" smtClean="0">
                <a:solidFill>
                  <a:schemeClr val="tx1"/>
                </a:solidFill>
                <a:latin typeface="+mn-lt"/>
                <a:ea typeface="+mn-ea"/>
                <a:cs typeface="+mn-cs"/>
              </a:rPr>
              <a:t>campaign has </a:t>
            </a:r>
            <a:r>
              <a:rPr lang="en-GB" sz="1200" kern="1200" dirty="0">
                <a:solidFill>
                  <a:schemeClr val="tx1"/>
                </a:solidFill>
                <a:latin typeface="+mn-lt"/>
                <a:ea typeface="+mn-ea"/>
                <a:cs typeface="+mn-cs"/>
              </a:rPr>
              <a:t>had some successes:</a:t>
            </a:r>
          </a:p>
          <a:p>
            <a:r>
              <a:rPr lang="en-GB" sz="1200" kern="1200" dirty="0">
                <a:solidFill>
                  <a:schemeClr val="tx1"/>
                </a:solidFill>
                <a:latin typeface="+mn-lt"/>
                <a:ea typeface="+mn-ea"/>
                <a:cs typeface="+mn-cs"/>
              </a:rPr>
              <a:t> </a:t>
            </a:r>
          </a:p>
          <a:p>
            <a:r>
              <a:rPr lang="en-GB" sz="1200" kern="1200" dirty="0">
                <a:solidFill>
                  <a:schemeClr val="tx1"/>
                </a:solidFill>
                <a:latin typeface="+mn-lt"/>
                <a:ea typeface="+mn-ea"/>
                <a:cs typeface="+mn-cs"/>
              </a:rPr>
              <a:t>At</a:t>
            </a:r>
            <a:r>
              <a:rPr lang="en-GB" sz="1200" kern="1200" baseline="0" dirty="0">
                <a:solidFill>
                  <a:schemeClr val="tx1"/>
                </a:solidFill>
                <a:latin typeface="+mn-lt"/>
                <a:ea typeface="+mn-ea"/>
                <a:cs typeface="+mn-cs"/>
              </a:rPr>
              <a:t> the </a:t>
            </a:r>
            <a:r>
              <a:rPr lang="en-GB" sz="1200" kern="1200" dirty="0">
                <a:solidFill>
                  <a:schemeClr val="tx1"/>
                </a:solidFill>
                <a:latin typeface="+mn-lt"/>
                <a:ea typeface="+mn-ea"/>
                <a:cs typeface="+mn-cs"/>
              </a:rPr>
              <a:t>last General Election,</a:t>
            </a:r>
            <a:r>
              <a:rPr lang="en-GB" sz="1200" kern="1200" baseline="0" dirty="0">
                <a:solidFill>
                  <a:schemeClr val="tx1"/>
                </a:solidFill>
                <a:latin typeface="+mn-lt"/>
                <a:ea typeface="+mn-ea"/>
                <a:cs typeface="+mn-cs"/>
              </a:rPr>
              <a:t> p</a:t>
            </a:r>
            <a:r>
              <a:rPr lang="en-GB" sz="1200" kern="1200" dirty="0">
                <a:solidFill>
                  <a:schemeClr val="tx1"/>
                </a:solidFill>
                <a:latin typeface="+mn-lt"/>
                <a:ea typeface="+mn-ea"/>
                <a:cs typeface="+mn-cs"/>
              </a:rPr>
              <a:t>ollsters </a:t>
            </a:r>
            <a:r>
              <a:rPr lang="en-GB" sz="1200" kern="1200" dirty="0" smtClean="0">
                <a:solidFill>
                  <a:schemeClr val="tx1"/>
                </a:solidFill>
                <a:latin typeface="+mn-lt"/>
                <a:ea typeface="+mn-ea"/>
                <a:cs typeface="+mn-cs"/>
              </a:rPr>
              <a:t>estimated </a:t>
            </a:r>
            <a:r>
              <a:rPr lang="en-GB" sz="1200" kern="1200" dirty="0">
                <a:solidFill>
                  <a:schemeClr val="tx1"/>
                </a:solidFill>
                <a:latin typeface="+mn-lt"/>
                <a:ea typeface="+mn-ea"/>
                <a:cs typeface="+mn-cs"/>
              </a:rPr>
              <a:t>that </a:t>
            </a:r>
            <a:r>
              <a:rPr lang="en-GB" sz="1200" kern="1200" baseline="0" dirty="0" smtClean="0">
                <a:solidFill>
                  <a:schemeClr val="tx1"/>
                </a:solidFill>
                <a:latin typeface="+mn-lt"/>
                <a:ea typeface="+mn-ea"/>
                <a:cs typeface="+mn-cs"/>
              </a:rPr>
              <a:t>the school cuts campaign</a:t>
            </a:r>
            <a:r>
              <a:rPr lang="en-GB" sz="1200" kern="1200" dirty="0" smtClean="0">
                <a:solidFill>
                  <a:schemeClr val="tx1"/>
                </a:solidFill>
                <a:latin typeface="+mn-lt"/>
                <a:ea typeface="+mn-ea"/>
                <a:cs typeface="+mn-cs"/>
              </a:rPr>
              <a:t> </a:t>
            </a:r>
            <a:r>
              <a:rPr lang="en-GB" sz="1200" kern="1200" dirty="0">
                <a:solidFill>
                  <a:schemeClr val="tx1"/>
                </a:solidFill>
                <a:latin typeface="+mn-lt"/>
                <a:ea typeface="+mn-ea"/>
                <a:cs typeface="+mn-cs"/>
              </a:rPr>
              <a:t>affected three quarter of a million votes. As a result the government put in some extra funding to ensure that additional</a:t>
            </a:r>
            <a:r>
              <a:rPr lang="en-GB" sz="1200" kern="1200" baseline="0" dirty="0">
                <a:solidFill>
                  <a:schemeClr val="tx1"/>
                </a:solidFill>
                <a:latin typeface="+mn-lt"/>
                <a:ea typeface="+mn-ea"/>
                <a:cs typeface="+mn-cs"/>
              </a:rPr>
              <a:t> </a:t>
            </a:r>
            <a:r>
              <a:rPr lang="en-GB" sz="1200" kern="1200" dirty="0">
                <a:solidFill>
                  <a:schemeClr val="tx1"/>
                </a:solidFill>
                <a:latin typeface="+mn-lt"/>
                <a:ea typeface="+mn-ea"/>
                <a:cs typeface="+mn-cs"/>
              </a:rPr>
              <a:t>planned cuts to school budgets </a:t>
            </a:r>
            <a:r>
              <a:rPr lang="en-GB" sz="1200" kern="1200" dirty="0" smtClean="0">
                <a:solidFill>
                  <a:schemeClr val="tx1"/>
                </a:solidFill>
                <a:latin typeface="+mn-lt"/>
                <a:ea typeface="+mn-ea"/>
                <a:cs typeface="+mn-cs"/>
              </a:rPr>
              <a:t>didn’t </a:t>
            </a:r>
            <a:r>
              <a:rPr lang="en-GB" sz="1200" kern="1200" dirty="0">
                <a:solidFill>
                  <a:schemeClr val="tx1"/>
                </a:solidFill>
                <a:latin typeface="+mn-lt"/>
                <a:ea typeface="+mn-ea"/>
                <a:cs typeface="+mn-cs"/>
              </a:rPr>
              <a:t>happen. And as </a:t>
            </a:r>
            <a:r>
              <a:rPr lang="en-GB" sz="1200" kern="1200" dirty="0" smtClean="0">
                <a:solidFill>
                  <a:schemeClr val="tx1"/>
                </a:solidFill>
                <a:latin typeface="+mn-lt"/>
                <a:ea typeface="+mn-ea"/>
                <a:cs typeface="+mn-cs"/>
              </a:rPr>
              <a:t>I</a:t>
            </a:r>
            <a:r>
              <a:rPr lang="en-GB" sz="1200" kern="1200" baseline="0" dirty="0" smtClean="0">
                <a:solidFill>
                  <a:schemeClr val="tx1"/>
                </a:solidFill>
                <a:latin typeface="+mn-lt"/>
                <a:ea typeface="+mn-ea"/>
                <a:cs typeface="+mn-cs"/>
              </a:rPr>
              <a:t> said earlier </a:t>
            </a:r>
            <a:r>
              <a:rPr lang="en-GB" sz="1200" kern="1200" dirty="0" smtClean="0">
                <a:solidFill>
                  <a:schemeClr val="tx1"/>
                </a:solidFill>
                <a:latin typeface="+mn-lt"/>
                <a:ea typeface="+mn-ea"/>
                <a:cs typeface="+mn-cs"/>
              </a:rPr>
              <a:t>the government </a:t>
            </a:r>
            <a:r>
              <a:rPr lang="en-GB" sz="1200" kern="1200" dirty="0">
                <a:solidFill>
                  <a:schemeClr val="tx1"/>
                </a:solidFill>
                <a:latin typeface="+mn-lt"/>
                <a:ea typeface="+mn-ea"/>
                <a:cs typeface="+mn-cs"/>
              </a:rPr>
              <a:t>found some</a:t>
            </a:r>
            <a:r>
              <a:rPr lang="en-GB" sz="1200" kern="1200" baseline="0" dirty="0">
                <a:solidFill>
                  <a:schemeClr val="tx1"/>
                </a:solidFill>
                <a:latin typeface="+mn-lt"/>
                <a:ea typeface="+mn-ea"/>
                <a:cs typeface="+mn-cs"/>
              </a:rPr>
              <a:t> ‘little extras’ in the budget and additional  money for SEND.</a:t>
            </a:r>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 </a:t>
            </a:r>
          </a:p>
          <a:p>
            <a:r>
              <a:rPr lang="en-GB" sz="1200" kern="1200" dirty="0">
                <a:solidFill>
                  <a:schemeClr val="tx1"/>
                </a:solidFill>
                <a:latin typeface="+mn-lt"/>
                <a:ea typeface="+mn-ea"/>
                <a:cs typeface="+mn-cs"/>
              </a:rPr>
              <a:t>But we need to increase the pressure if we are to get real significant and long term funding increases – like</a:t>
            </a:r>
            <a:r>
              <a:rPr lang="en-GB" sz="1200" kern="1200" baseline="0" dirty="0">
                <a:solidFill>
                  <a:schemeClr val="tx1"/>
                </a:solidFill>
                <a:latin typeface="+mn-lt"/>
                <a:ea typeface="+mn-ea"/>
                <a:cs typeface="+mn-cs"/>
              </a:rPr>
              <a:t> the NHS. </a:t>
            </a:r>
          </a:p>
          <a:p>
            <a:endParaRPr lang="en-GB" sz="1200" kern="1200" baseline="0" dirty="0">
              <a:solidFill>
                <a:schemeClr val="tx1"/>
              </a:solidFill>
              <a:latin typeface="+mn-lt"/>
              <a:ea typeface="+mn-ea"/>
              <a:cs typeface="+mn-cs"/>
            </a:endParaRPr>
          </a:p>
          <a:p>
            <a:r>
              <a:rPr lang="en-GB" sz="1200" kern="1200" baseline="0" dirty="0">
                <a:solidFill>
                  <a:schemeClr val="tx1"/>
                </a:solidFill>
                <a:latin typeface="+mn-lt"/>
                <a:ea typeface="+mn-ea"/>
                <a:cs typeface="+mn-cs"/>
              </a:rPr>
              <a:t>Next </a:t>
            </a:r>
            <a:r>
              <a:rPr lang="en-GB" sz="1200" kern="1200" baseline="0" dirty="0" smtClean="0">
                <a:solidFill>
                  <a:schemeClr val="tx1"/>
                </a:solidFill>
                <a:latin typeface="+mn-lt"/>
                <a:ea typeface="+mn-ea"/>
                <a:cs typeface="+mn-cs"/>
              </a:rPr>
              <a:t>year </a:t>
            </a:r>
            <a:r>
              <a:rPr lang="en-GB" sz="1200" kern="1200" baseline="0" dirty="0">
                <a:solidFill>
                  <a:schemeClr val="tx1"/>
                </a:solidFill>
                <a:latin typeface="+mn-lt"/>
                <a:ea typeface="+mn-ea"/>
                <a:cs typeface="+mn-cs"/>
              </a:rPr>
              <a:t>sees the Comprehensive Spending </a:t>
            </a:r>
            <a:r>
              <a:rPr lang="en-GB" sz="1200" kern="1200" baseline="0" dirty="0" smtClean="0">
                <a:solidFill>
                  <a:schemeClr val="tx1"/>
                </a:solidFill>
                <a:latin typeface="+mn-lt"/>
                <a:ea typeface="+mn-ea"/>
                <a:cs typeface="+mn-cs"/>
              </a:rPr>
              <a:t>Review. This is the process that the </a:t>
            </a:r>
            <a:r>
              <a:rPr lang="en-GB" sz="1200" kern="1200" baseline="0" dirty="0">
                <a:solidFill>
                  <a:schemeClr val="tx1"/>
                </a:solidFill>
                <a:latin typeface="+mn-lt"/>
                <a:ea typeface="+mn-ea"/>
                <a:cs typeface="+mn-cs"/>
              </a:rPr>
              <a:t>government </a:t>
            </a:r>
            <a:r>
              <a:rPr lang="en-GB" sz="1200" kern="1200" baseline="0" dirty="0" smtClean="0">
                <a:solidFill>
                  <a:schemeClr val="tx1"/>
                </a:solidFill>
                <a:latin typeface="+mn-lt"/>
                <a:ea typeface="+mn-ea"/>
                <a:cs typeface="+mn-cs"/>
              </a:rPr>
              <a:t>uses to set its </a:t>
            </a:r>
            <a:r>
              <a:rPr lang="en-GB" sz="1200" kern="1200" baseline="0" dirty="0">
                <a:solidFill>
                  <a:schemeClr val="tx1"/>
                </a:solidFill>
                <a:latin typeface="+mn-lt"/>
                <a:ea typeface="+mn-ea"/>
                <a:cs typeface="+mn-cs"/>
              </a:rPr>
              <a:t>spending priorities for the next three years.  We need to make sure that  schools are at the front of the </a:t>
            </a:r>
            <a:r>
              <a:rPr lang="en-GB" sz="1200" kern="1200" baseline="0" dirty="0" smtClean="0">
                <a:solidFill>
                  <a:schemeClr val="tx1"/>
                </a:solidFill>
                <a:latin typeface="+mn-lt"/>
                <a:ea typeface="+mn-ea"/>
                <a:cs typeface="+mn-cs"/>
              </a:rPr>
              <a:t>queue when the government decides where it will put in more money. </a:t>
            </a:r>
            <a:r>
              <a:rPr lang="en-GB" sz="1200" kern="1200" baseline="0" dirty="0">
                <a:solidFill>
                  <a:schemeClr val="tx1"/>
                </a:solidFill>
                <a:latin typeface="+mn-lt"/>
                <a:ea typeface="+mn-ea"/>
                <a:cs typeface="+mn-cs"/>
              </a:rPr>
              <a:t>To do this we need to </a:t>
            </a:r>
            <a:r>
              <a:rPr lang="en-GB" sz="1200" kern="1200" baseline="0" dirty="0" smtClean="0">
                <a:solidFill>
                  <a:schemeClr val="tx1"/>
                </a:solidFill>
                <a:latin typeface="+mn-lt"/>
                <a:ea typeface="+mn-ea"/>
                <a:cs typeface="+mn-cs"/>
              </a:rPr>
              <a:t>campaign hard and show </a:t>
            </a:r>
            <a:r>
              <a:rPr lang="en-GB" sz="1200" kern="1200" baseline="0" dirty="0">
                <a:solidFill>
                  <a:schemeClr val="tx1"/>
                </a:solidFill>
                <a:latin typeface="+mn-lt"/>
                <a:ea typeface="+mn-ea"/>
                <a:cs typeface="+mn-cs"/>
              </a:rPr>
              <a:t>a strong and determined </a:t>
            </a:r>
            <a:r>
              <a:rPr lang="en-GB" sz="1200" kern="1200" baseline="0" dirty="0" smtClean="0">
                <a:solidFill>
                  <a:schemeClr val="tx1"/>
                </a:solidFill>
                <a:latin typeface="+mn-lt"/>
                <a:ea typeface="+mn-ea"/>
                <a:cs typeface="+mn-cs"/>
              </a:rPr>
              <a:t>front -  now.  </a:t>
            </a:r>
            <a:endParaRPr lang="en-GB" sz="1200" kern="1200" baseline="0" dirty="0">
              <a:solidFill>
                <a:schemeClr val="tx1"/>
              </a:solidFill>
              <a:latin typeface="+mn-lt"/>
              <a:ea typeface="+mn-ea"/>
              <a:cs typeface="+mn-cs"/>
            </a:endParaRPr>
          </a:p>
          <a:p>
            <a:endParaRPr lang="en-GB" sz="1200"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CE6295F-8914-D242-90BE-77C40EEE4A5B}" type="slidenum">
              <a:rPr lang="en-US" smtClean="0"/>
              <a:pPr/>
              <a:t>6</a:t>
            </a:fld>
            <a:endParaRPr lang="en-US"/>
          </a:p>
        </p:txBody>
      </p:sp>
    </p:spTree>
    <p:extLst>
      <p:ext uri="{BB962C8B-B14F-4D97-AF65-F5344CB8AC3E}">
        <p14:creationId xmlns:p14="http://schemas.microsoft.com/office/powerpoint/2010/main" val="4261948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200" kern="1200" dirty="0" smtClean="0">
                <a:solidFill>
                  <a:schemeClr val="tx1"/>
                </a:solidFill>
                <a:latin typeface="+mn-lt"/>
                <a:ea typeface="+mn-ea"/>
                <a:cs typeface="+mn-cs"/>
              </a:rPr>
              <a:t>Because of the </a:t>
            </a:r>
            <a:r>
              <a:rPr lang="en-GB" sz="1200" kern="1200" baseline="0" dirty="0" smtClean="0">
                <a:solidFill>
                  <a:schemeClr val="tx1"/>
                </a:solidFill>
                <a:latin typeface="+mn-lt"/>
                <a:ea typeface="+mn-ea"/>
                <a:cs typeface="+mn-cs"/>
              </a:rPr>
              <a:t>cuts we are asking members what you think and what you might be prepared to do to strengthen the campaign.  </a:t>
            </a:r>
            <a:endParaRPr lang="en-GB" sz="1200" kern="1200" dirty="0">
              <a:solidFill>
                <a:schemeClr val="tx1"/>
              </a:solidFill>
              <a:latin typeface="+mn-lt"/>
              <a:ea typeface="+mn-ea"/>
              <a:cs typeface="+mn-cs"/>
            </a:endParaRP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We can only take industrial action on issues such as jobs, pay, terms and conditions and</a:t>
            </a:r>
            <a:r>
              <a:rPr lang="en-GB" sz="1200" kern="1200" baseline="0" dirty="0">
                <a:solidFill>
                  <a:schemeClr val="tx1"/>
                </a:solidFill>
                <a:latin typeface="+mn-lt"/>
                <a:ea typeface="+mn-ea"/>
                <a:cs typeface="+mn-cs"/>
              </a:rPr>
              <a:t> not </a:t>
            </a:r>
            <a:r>
              <a:rPr lang="en-GB" sz="1200" kern="1200" dirty="0">
                <a:solidFill>
                  <a:schemeClr val="tx1"/>
                </a:solidFill>
                <a:latin typeface="+mn-lt"/>
                <a:ea typeface="+mn-ea"/>
                <a:cs typeface="+mn-cs"/>
              </a:rPr>
              <a:t>wider ‘political’ issues such as funding</a:t>
            </a:r>
            <a:r>
              <a:rPr lang="en-GB" sz="1200" kern="1200" dirty="0" smtClean="0">
                <a:solidFill>
                  <a:schemeClr val="tx1"/>
                </a:solidFill>
                <a:latin typeface="+mn-lt"/>
                <a:ea typeface="+mn-ea"/>
                <a:cs typeface="+mn-cs"/>
              </a:rPr>
              <a:t>.</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Industrial action legislation is very restrictive.   Therefore </a:t>
            </a:r>
            <a:r>
              <a:rPr lang="en-GB" sz="1200" kern="1200" dirty="0">
                <a:solidFill>
                  <a:schemeClr val="tx1"/>
                </a:solidFill>
                <a:latin typeface="+mn-lt"/>
                <a:ea typeface="+mn-ea"/>
                <a:cs typeface="+mn-cs"/>
              </a:rPr>
              <a:t>these ballot questions have been written specifically to reflect the government’s ability to boost funding to improve work related</a:t>
            </a:r>
            <a:r>
              <a:rPr lang="en-GB" sz="1200" kern="1200" baseline="0" dirty="0">
                <a:solidFill>
                  <a:schemeClr val="tx1"/>
                </a:solidFill>
                <a:latin typeface="+mn-lt"/>
                <a:ea typeface="+mn-ea"/>
                <a:cs typeface="+mn-cs"/>
              </a:rPr>
              <a:t> issues. </a:t>
            </a:r>
            <a:endParaRPr lang="en-GB" sz="1200" kern="1200" dirty="0">
              <a:solidFill>
                <a:schemeClr val="tx1"/>
              </a:solidFill>
              <a:latin typeface="+mn-lt"/>
              <a:ea typeface="+mn-ea"/>
              <a:cs typeface="+mn-cs"/>
            </a:endParaRP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The complexity of industrial action law also means that to set the ground for a future legal ballot we are only balloting staff who are directly employed by publicly funded schools –</a:t>
            </a:r>
            <a:r>
              <a:rPr lang="en-GB" sz="1200" kern="1200" baseline="0" dirty="0">
                <a:solidFill>
                  <a:schemeClr val="tx1"/>
                </a:solidFill>
                <a:latin typeface="+mn-lt"/>
                <a:ea typeface="+mn-ea"/>
                <a:cs typeface="+mn-cs"/>
              </a:rPr>
              <a:t> such as </a:t>
            </a:r>
            <a:r>
              <a:rPr lang="en-GB" sz="1200" kern="1200" dirty="0" smtClean="0">
                <a:solidFill>
                  <a:schemeClr val="tx1"/>
                </a:solidFill>
                <a:latin typeface="+mn-lt"/>
                <a:ea typeface="+mn-ea"/>
                <a:cs typeface="+mn-cs"/>
              </a:rPr>
              <a:t>academies, free schools</a:t>
            </a:r>
            <a:r>
              <a:rPr lang="en-GB" sz="1200" kern="1200" baseline="0" dirty="0" smtClean="0">
                <a:solidFill>
                  <a:schemeClr val="tx1"/>
                </a:solidFill>
                <a:latin typeface="+mn-lt"/>
                <a:ea typeface="+mn-ea"/>
                <a:cs typeface="+mn-cs"/>
              </a:rPr>
              <a:t> </a:t>
            </a:r>
            <a:r>
              <a:rPr lang="en-GB" sz="1200" kern="1200" baseline="0" dirty="0">
                <a:solidFill>
                  <a:schemeClr val="tx1"/>
                </a:solidFill>
                <a:latin typeface="+mn-lt"/>
                <a:ea typeface="+mn-ea"/>
                <a:cs typeface="+mn-cs"/>
              </a:rPr>
              <a:t>and</a:t>
            </a:r>
            <a:r>
              <a:rPr lang="en-GB" sz="1200" kern="1200" dirty="0">
                <a:solidFill>
                  <a:schemeClr val="tx1"/>
                </a:solidFill>
                <a:latin typeface="+mn-lt"/>
                <a:ea typeface="+mn-ea"/>
                <a:cs typeface="+mn-cs"/>
              </a:rPr>
              <a:t> foundation schools,</a:t>
            </a:r>
            <a:r>
              <a:rPr lang="en-GB" sz="1200" kern="1200" baseline="0" dirty="0">
                <a:solidFill>
                  <a:schemeClr val="tx1"/>
                </a:solidFill>
                <a:latin typeface="+mn-lt"/>
                <a:ea typeface="+mn-ea"/>
                <a:cs typeface="+mn-cs"/>
              </a:rPr>
              <a:t> plus maintained schools with staff employed by </a:t>
            </a:r>
            <a:r>
              <a:rPr lang="en-GB" sz="1200" kern="1200" dirty="0">
                <a:solidFill>
                  <a:schemeClr val="tx1"/>
                </a:solidFill>
                <a:latin typeface="+mn-lt"/>
                <a:ea typeface="+mn-ea"/>
                <a:cs typeface="+mn-cs"/>
              </a:rPr>
              <a:t> councils. </a:t>
            </a:r>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Members </a:t>
            </a:r>
            <a:r>
              <a:rPr lang="en-GB" sz="1200" kern="1200" dirty="0">
                <a:solidFill>
                  <a:schemeClr val="tx1"/>
                </a:solidFill>
                <a:latin typeface="+mn-lt"/>
                <a:ea typeface="+mn-ea"/>
                <a:cs typeface="+mn-cs"/>
              </a:rPr>
              <a:t>in independent schools, staff working for private companies/contractors etc </a:t>
            </a:r>
            <a:r>
              <a:rPr lang="en-GB" sz="1200" kern="1200" dirty="0" smtClean="0">
                <a:solidFill>
                  <a:schemeClr val="tx1"/>
                </a:solidFill>
                <a:latin typeface="+mn-lt"/>
                <a:ea typeface="+mn-ea"/>
                <a:cs typeface="+mn-cs"/>
              </a:rPr>
              <a:t>are not included in the ballot  </a:t>
            </a:r>
            <a:r>
              <a:rPr lang="en-GB" sz="1200" kern="1200" dirty="0">
                <a:solidFill>
                  <a:schemeClr val="tx1"/>
                </a:solidFill>
                <a:latin typeface="+mn-lt"/>
                <a:ea typeface="+mn-ea"/>
                <a:cs typeface="+mn-cs"/>
              </a:rPr>
              <a:t>as their</a:t>
            </a:r>
            <a:r>
              <a:rPr lang="en-GB" sz="1200" kern="1200" baseline="0" dirty="0">
                <a:solidFill>
                  <a:schemeClr val="tx1"/>
                </a:solidFill>
                <a:latin typeface="+mn-lt"/>
                <a:ea typeface="+mn-ea"/>
                <a:cs typeface="+mn-cs"/>
              </a:rPr>
              <a:t> </a:t>
            </a:r>
            <a:r>
              <a:rPr lang="en-GB" sz="1200" kern="1200" baseline="0" dirty="0" smtClean="0">
                <a:solidFill>
                  <a:schemeClr val="tx1"/>
                </a:solidFill>
                <a:latin typeface="+mn-lt"/>
                <a:ea typeface="+mn-ea"/>
                <a:cs typeface="+mn-cs"/>
              </a:rPr>
              <a:t>employment status </a:t>
            </a:r>
            <a:r>
              <a:rPr lang="en-GB" sz="1200" kern="1200" baseline="0" dirty="0">
                <a:solidFill>
                  <a:schemeClr val="tx1"/>
                </a:solidFill>
                <a:latin typeface="+mn-lt"/>
                <a:ea typeface="+mn-ea"/>
                <a:cs typeface="+mn-cs"/>
              </a:rPr>
              <a:t>is not directly linked to government </a:t>
            </a:r>
            <a:r>
              <a:rPr lang="en-GB" sz="1200" kern="1200" baseline="0" dirty="0" smtClean="0">
                <a:solidFill>
                  <a:schemeClr val="tx1"/>
                </a:solidFill>
                <a:latin typeface="+mn-lt"/>
                <a:ea typeface="+mn-ea"/>
                <a:cs typeface="+mn-cs"/>
              </a:rPr>
              <a:t>funding - their employer is hired by schools or councils.  </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The NEU has also only balloted those employed directly employed by publicly funded schools or councils..</a:t>
            </a:r>
            <a:endParaRPr lang="en-GB" sz="1200" kern="120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CE6295F-8914-D242-90BE-77C40EEE4A5B}" type="slidenum">
              <a:rPr lang="en-US" smtClean="0"/>
              <a:pPr/>
              <a:t>7</a:t>
            </a:fld>
            <a:endParaRPr lang="en-US"/>
          </a:p>
        </p:txBody>
      </p:sp>
    </p:spTree>
    <p:extLst>
      <p:ext uri="{BB962C8B-B14F-4D97-AF65-F5344CB8AC3E}">
        <p14:creationId xmlns:p14="http://schemas.microsoft.com/office/powerpoint/2010/main" val="1553882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If we are to challenge</a:t>
            </a:r>
            <a:r>
              <a:rPr lang="en-GB" baseline="0" dirty="0"/>
              <a:t> the government we need to show the government that members feel strongly about the cuts.</a:t>
            </a:r>
          </a:p>
          <a:p>
            <a:endParaRPr lang="en-GB" baseline="0" dirty="0"/>
          </a:p>
          <a:p>
            <a:r>
              <a:rPr lang="en-GB" baseline="0" dirty="0" smtClean="0"/>
              <a:t>Three sister </a:t>
            </a:r>
            <a:r>
              <a:rPr lang="en-GB" baseline="0" dirty="0"/>
              <a:t>unions have already been balloting their members using similar questions.</a:t>
            </a:r>
          </a:p>
          <a:p>
            <a:endParaRPr lang="en-GB" baseline="0" dirty="0"/>
          </a:p>
          <a:p>
            <a:r>
              <a:rPr lang="en-GB" baseline="0" dirty="0"/>
              <a:t>We want to build on our successes and work with the other unions to increase the pressure.</a:t>
            </a:r>
            <a:endParaRPr lang="en-GB" dirty="0"/>
          </a:p>
        </p:txBody>
      </p:sp>
      <p:sp>
        <p:nvSpPr>
          <p:cNvPr id="4" name="Slide Number Placeholder 3"/>
          <p:cNvSpPr>
            <a:spLocks noGrp="1"/>
          </p:cNvSpPr>
          <p:nvPr>
            <p:ph type="sldNum" sz="quarter" idx="10"/>
          </p:nvPr>
        </p:nvSpPr>
        <p:spPr/>
        <p:txBody>
          <a:bodyPr/>
          <a:lstStyle/>
          <a:p>
            <a:fld id="{7CE6295F-8914-D242-90BE-77C40EEE4A5B}" type="slidenum">
              <a:rPr lang="en-US" smtClean="0"/>
              <a:pPr/>
              <a:t>8</a:t>
            </a:fld>
            <a:endParaRPr lang="en-US"/>
          </a:p>
        </p:txBody>
      </p:sp>
    </p:spTree>
    <p:extLst>
      <p:ext uri="{BB962C8B-B14F-4D97-AF65-F5344CB8AC3E}">
        <p14:creationId xmlns:p14="http://schemas.microsoft.com/office/powerpoint/2010/main" val="2361386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are balloting</a:t>
            </a:r>
            <a:r>
              <a:rPr lang="en-GB" baseline="0" dirty="0" smtClean="0"/>
              <a:t> members on-line as previous trials have shown this increases the number of people who vote.  </a:t>
            </a:r>
          </a:p>
          <a:p>
            <a:endParaRPr lang="en-GB" dirty="0" smtClean="0"/>
          </a:p>
          <a:p>
            <a:r>
              <a:rPr lang="en-GB" dirty="0" smtClean="0"/>
              <a:t>Note </a:t>
            </a:r>
            <a:r>
              <a:rPr lang="en-GB" dirty="0"/>
              <a:t>to presenter</a:t>
            </a:r>
            <a:r>
              <a:rPr lang="en-GB" dirty="0" smtClean="0"/>
              <a:t>:</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If you have a laptop or mobile available you can show members how to access the vote link online at the meeting. All members need is their membership number, or National Insurance number to vote. </a:t>
            </a:r>
            <a:r>
              <a:rPr lang="en-GB" sz="1200" kern="1200" dirty="0" err="1" smtClean="0">
                <a:solidFill>
                  <a:schemeClr val="tx1"/>
                </a:solidFill>
                <a:latin typeface="+mn-lt"/>
                <a:ea typeface="+mn-ea"/>
                <a:cs typeface="+mn-cs"/>
              </a:rPr>
              <a:t>Weblink</a:t>
            </a:r>
            <a:r>
              <a:rPr lang="en-GB" sz="1200" kern="1200" dirty="0" smtClean="0">
                <a:solidFill>
                  <a:schemeClr val="tx1"/>
                </a:solidFill>
                <a:latin typeface="+mn-lt"/>
                <a:ea typeface="+mn-ea"/>
                <a:cs typeface="+mn-cs"/>
              </a:rPr>
              <a:t> details are on the following slide.</a:t>
            </a:r>
          </a:p>
          <a:p>
            <a:endParaRPr lang="en-GB" dirty="0"/>
          </a:p>
          <a:p>
            <a:endParaRPr lang="en-GB" dirty="0"/>
          </a:p>
        </p:txBody>
      </p:sp>
      <p:sp>
        <p:nvSpPr>
          <p:cNvPr id="4" name="Slide Number Placeholder 3"/>
          <p:cNvSpPr>
            <a:spLocks noGrp="1"/>
          </p:cNvSpPr>
          <p:nvPr>
            <p:ph type="sldNum" sz="quarter" idx="10"/>
          </p:nvPr>
        </p:nvSpPr>
        <p:spPr/>
        <p:txBody>
          <a:bodyPr/>
          <a:lstStyle/>
          <a:p>
            <a:fld id="{7CE6295F-8914-D242-90BE-77C40EEE4A5B}" type="slidenum">
              <a:rPr lang="en-US" smtClean="0"/>
              <a:pPr/>
              <a:t>9</a:t>
            </a:fld>
            <a:endParaRPr lang="en-US"/>
          </a:p>
        </p:txBody>
      </p:sp>
    </p:spTree>
    <p:extLst>
      <p:ext uri="{BB962C8B-B14F-4D97-AF65-F5344CB8AC3E}">
        <p14:creationId xmlns:p14="http://schemas.microsoft.com/office/powerpoint/2010/main" val="4194957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CE6295F-8914-D242-90BE-77C40EEE4A5B}" type="slidenum">
              <a:rPr lang="en-US" smtClean="0"/>
              <a:pPr/>
              <a:t>10</a:t>
            </a:fld>
            <a:endParaRPr lang="en-US"/>
          </a:p>
        </p:txBody>
      </p:sp>
    </p:spTree>
    <p:extLst>
      <p:ext uri="{BB962C8B-B14F-4D97-AF65-F5344CB8AC3E}">
        <p14:creationId xmlns:p14="http://schemas.microsoft.com/office/powerpoint/2010/main" val="3784289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70A95D-EF49-2D41-B1AE-FF0313BA49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5C9A4144-9162-5E44-974F-EA78EB2C50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E3FA4B20-8404-AB4B-A31D-6C2186158727}"/>
              </a:ext>
            </a:extLst>
          </p:cNvPr>
          <p:cNvSpPr>
            <a:spLocks noGrp="1"/>
          </p:cNvSpPr>
          <p:nvPr>
            <p:ph type="dt" sz="half" idx="10"/>
          </p:nvPr>
        </p:nvSpPr>
        <p:spPr/>
        <p:txBody>
          <a:bodyPr/>
          <a:lstStyle/>
          <a:p>
            <a:fld id="{E26C4B3E-50E4-0E4E-8110-4C0262272E70}" type="datetimeFigureOut">
              <a:rPr lang="en-US" smtClean="0"/>
              <a:pPr/>
              <a:t>1/14/2019</a:t>
            </a:fld>
            <a:endParaRPr lang="en-US"/>
          </a:p>
        </p:txBody>
      </p:sp>
      <p:sp>
        <p:nvSpPr>
          <p:cNvPr id="5" name="Footer Placeholder 4">
            <a:extLst>
              <a:ext uri="{FF2B5EF4-FFF2-40B4-BE49-F238E27FC236}">
                <a16:creationId xmlns="" xmlns:a16="http://schemas.microsoft.com/office/drawing/2014/main" id="{B028CAF4-01CC-AC4E-BE6F-930A331B25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F02266F-9F1D-2549-AFDC-13264BB315A7}"/>
              </a:ext>
            </a:extLst>
          </p:cNvPr>
          <p:cNvSpPr>
            <a:spLocks noGrp="1"/>
          </p:cNvSpPr>
          <p:nvPr>
            <p:ph type="sldNum" sz="quarter" idx="12"/>
          </p:nvPr>
        </p:nvSpPr>
        <p:spPr/>
        <p:txBody>
          <a:bodyPr/>
          <a:lstStyle/>
          <a:p>
            <a:fld id="{ED030C8D-CC83-FC49-B5E7-DF36097D7934}" type="slidenum">
              <a:rPr lang="en-US" smtClean="0"/>
              <a:pPr/>
              <a:t>‹#›</a:t>
            </a:fld>
            <a:endParaRPr lang="en-US"/>
          </a:p>
        </p:txBody>
      </p:sp>
    </p:spTree>
    <p:extLst>
      <p:ext uri="{BB962C8B-B14F-4D97-AF65-F5344CB8AC3E}">
        <p14:creationId xmlns:p14="http://schemas.microsoft.com/office/powerpoint/2010/main" val="3498107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3F808E-E357-3143-977C-5A51026F42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58DF032-665E-4543-B790-E057B094E0A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FB6E29B-CBA1-6041-A564-30619CD1011F}"/>
              </a:ext>
            </a:extLst>
          </p:cNvPr>
          <p:cNvSpPr>
            <a:spLocks noGrp="1"/>
          </p:cNvSpPr>
          <p:nvPr>
            <p:ph type="dt" sz="half" idx="10"/>
          </p:nvPr>
        </p:nvSpPr>
        <p:spPr/>
        <p:txBody>
          <a:bodyPr/>
          <a:lstStyle/>
          <a:p>
            <a:fld id="{E26C4B3E-50E4-0E4E-8110-4C0262272E70}" type="datetimeFigureOut">
              <a:rPr lang="en-US" smtClean="0"/>
              <a:pPr/>
              <a:t>1/14/2019</a:t>
            </a:fld>
            <a:endParaRPr lang="en-US"/>
          </a:p>
        </p:txBody>
      </p:sp>
      <p:sp>
        <p:nvSpPr>
          <p:cNvPr id="5" name="Footer Placeholder 4">
            <a:extLst>
              <a:ext uri="{FF2B5EF4-FFF2-40B4-BE49-F238E27FC236}">
                <a16:creationId xmlns="" xmlns:a16="http://schemas.microsoft.com/office/drawing/2014/main" id="{97D48D9C-EA55-7148-A560-9DC4335F29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4631E3F-2A46-894A-840A-E4343B70E822}"/>
              </a:ext>
            </a:extLst>
          </p:cNvPr>
          <p:cNvSpPr>
            <a:spLocks noGrp="1"/>
          </p:cNvSpPr>
          <p:nvPr>
            <p:ph type="sldNum" sz="quarter" idx="12"/>
          </p:nvPr>
        </p:nvSpPr>
        <p:spPr/>
        <p:txBody>
          <a:bodyPr/>
          <a:lstStyle/>
          <a:p>
            <a:fld id="{ED030C8D-CC83-FC49-B5E7-DF36097D7934}" type="slidenum">
              <a:rPr lang="en-US" smtClean="0"/>
              <a:pPr/>
              <a:t>‹#›</a:t>
            </a:fld>
            <a:endParaRPr lang="en-US"/>
          </a:p>
        </p:txBody>
      </p:sp>
    </p:spTree>
    <p:extLst>
      <p:ext uri="{BB962C8B-B14F-4D97-AF65-F5344CB8AC3E}">
        <p14:creationId xmlns:p14="http://schemas.microsoft.com/office/powerpoint/2010/main" val="2773833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65806BAA-3EE6-254C-921D-A6043F992F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289E244E-45DE-4045-99A9-064CD6DB754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979EAD5-1694-DC49-9697-E5CAF48EAE98}"/>
              </a:ext>
            </a:extLst>
          </p:cNvPr>
          <p:cNvSpPr>
            <a:spLocks noGrp="1"/>
          </p:cNvSpPr>
          <p:nvPr>
            <p:ph type="dt" sz="half" idx="10"/>
          </p:nvPr>
        </p:nvSpPr>
        <p:spPr/>
        <p:txBody>
          <a:bodyPr/>
          <a:lstStyle/>
          <a:p>
            <a:fld id="{E26C4B3E-50E4-0E4E-8110-4C0262272E70}" type="datetimeFigureOut">
              <a:rPr lang="en-US" smtClean="0"/>
              <a:pPr/>
              <a:t>1/14/2019</a:t>
            </a:fld>
            <a:endParaRPr lang="en-US"/>
          </a:p>
        </p:txBody>
      </p:sp>
      <p:sp>
        <p:nvSpPr>
          <p:cNvPr id="5" name="Footer Placeholder 4">
            <a:extLst>
              <a:ext uri="{FF2B5EF4-FFF2-40B4-BE49-F238E27FC236}">
                <a16:creationId xmlns="" xmlns:a16="http://schemas.microsoft.com/office/drawing/2014/main" id="{7E4EE3CD-2F80-2149-B285-88CF0264B5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DEAEBE1-5257-9244-A98B-F9900DFEFCE5}"/>
              </a:ext>
            </a:extLst>
          </p:cNvPr>
          <p:cNvSpPr>
            <a:spLocks noGrp="1"/>
          </p:cNvSpPr>
          <p:nvPr>
            <p:ph type="sldNum" sz="quarter" idx="12"/>
          </p:nvPr>
        </p:nvSpPr>
        <p:spPr/>
        <p:txBody>
          <a:bodyPr/>
          <a:lstStyle/>
          <a:p>
            <a:fld id="{ED030C8D-CC83-FC49-B5E7-DF36097D7934}" type="slidenum">
              <a:rPr lang="en-US" smtClean="0"/>
              <a:pPr/>
              <a:t>‹#›</a:t>
            </a:fld>
            <a:endParaRPr lang="en-US"/>
          </a:p>
        </p:txBody>
      </p:sp>
    </p:spTree>
    <p:extLst>
      <p:ext uri="{BB962C8B-B14F-4D97-AF65-F5344CB8AC3E}">
        <p14:creationId xmlns:p14="http://schemas.microsoft.com/office/powerpoint/2010/main" val="336094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452AC5-9B93-844D-82F0-CFCA425F27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AD00A10-5A4A-7143-B292-B2EB1A553DC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DBD9B9D-4531-CE42-A5A1-5037557012F9}"/>
              </a:ext>
            </a:extLst>
          </p:cNvPr>
          <p:cNvSpPr>
            <a:spLocks noGrp="1"/>
          </p:cNvSpPr>
          <p:nvPr>
            <p:ph type="dt" sz="half" idx="10"/>
          </p:nvPr>
        </p:nvSpPr>
        <p:spPr/>
        <p:txBody>
          <a:bodyPr/>
          <a:lstStyle/>
          <a:p>
            <a:fld id="{E26C4B3E-50E4-0E4E-8110-4C0262272E70}" type="datetimeFigureOut">
              <a:rPr lang="en-US" smtClean="0"/>
              <a:pPr/>
              <a:t>1/14/2019</a:t>
            </a:fld>
            <a:endParaRPr lang="en-US"/>
          </a:p>
        </p:txBody>
      </p:sp>
      <p:sp>
        <p:nvSpPr>
          <p:cNvPr id="5" name="Footer Placeholder 4">
            <a:extLst>
              <a:ext uri="{FF2B5EF4-FFF2-40B4-BE49-F238E27FC236}">
                <a16:creationId xmlns="" xmlns:a16="http://schemas.microsoft.com/office/drawing/2014/main" id="{265C4367-865C-1B4F-8D03-32D2EF29FB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E6F357B-3AA1-D443-B6D6-C1B1173732F3}"/>
              </a:ext>
            </a:extLst>
          </p:cNvPr>
          <p:cNvSpPr>
            <a:spLocks noGrp="1"/>
          </p:cNvSpPr>
          <p:nvPr>
            <p:ph type="sldNum" sz="quarter" idx="12"/>
          </p:nvPr>
        </p:nvSpPr>
        <p:spPr/>
        <p:txBody>
          <a:bodyPr/>
          <a:lstStyle/>
          <a:p>
            <a:fld id="{ED030C8D-CC83-FC49-B5E7-DF36097D7934}" type="slidenum">
              <a:rPr lang="en-US" smtClean="0"/>
              <a:pPr/>
              <a:t>‹#›</a:t>
            </a:fld>
            <a:endParaRPr lang="en-US"/>
          </a:p>
        </p:txBody>
      </p:sp>
    </p:spTree>
    <p:extLst>
      <p:ext uri="{BB962C8B-B14F-4D97-AF65-F5344CB8AC3E}">
        <p14:creationId xmlns:p14="http://schemas.microsoft.com/office/powerpoint/2010/main" val="1792081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EC6E3F-D75E-6D4E-AEC6-74C08A8FF6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FEAE59AA-09D4-A44F-9016-2E1430AEF6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D2FE88C4-11E4-7541-A387-81C68EF551CF}"/>
              </a:ext>
            </a:extLst>
          </p:cNvPr>
          <p:cNvSpPr>
            <a:spLocks noGrp="1"/>
          </p:cNvSpPr>
          <p:nvPr>
            <p:ph type="dt" sz="half" idx="10"/>
          </p:nvPr>
        </p:nvSpPr>
        <p:spPr/>
        <p:txBody>
          <a:bodyPr/>
          <a:lstStyle/>
          <a:p>
            <a:fld id="{E26C4B3E-50E4-0E4E-8110-4C0262272E70}" type="datetimeFigureOut">
              <a:rPr lang="en-US" smtClean="0"/>
              <a:pPr/>
              <a:t>1/14/2019</a:t>
            </a:fld>
            <a:endParaRPr lang="en-US"/>
          </a:p>
        </p:txBody>
      </p:sp>
      <p:sp>
        <p:nvSpPr>
          <p:cNvPr id="5" name="Footer Placeholder 4">
            <a:extLst>
              <a:ext uri="{FF2B5EF4-FFF2-40B4-BE49-F238E27FC236}">
                <a16:creationId xmlns="" xmlns:a16="http://schemas.microsoft.com/office/drawing/2014/main" id="{DC3D404E-1FDD-2D48-9338-7EE2C8C589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BDCA419-B0C5-FB47-BE05-BF3BCB839969}"/>
              </a:ext>
            </a:extLst>
          </p:cNvPr>
          <p:cNvSpPr>
            <a:spLocks noGrp="1"/>
          </p:cNvSpPr>
          <p:nvPr>
            <p:ph type="sldNum" sz="quarter" idx="12"/>
          </p:nvPr>
        </p:nvSpPr>
        <p:spPr/>
        <p:txBody>
          <a:bodyPr/>
          <a:lstStyle/>
          <a:p>
            <a:fld id="{ED030C8D-CC83-FC49-B5E7-DF36097D7934}" type="slidenum">
              <a:rPr lang="en-US" smtClean="0"/>
              <a:pPr/>
              <a:t>‹#›</a:t>
            </a:fld>
            <a:endParaRPr lang="en-US"/>
          </a:p>
        </p:txBody>
      </p:sp>
    </p:spTree>
    <p:extLst>
      <p:ext uri="{BB962C8B-B14F-4D97-AF65-F5344CB8AC3E}">
        <p14:creationId xmlns:p14="http://schemas.microsoft.com/office/powerpoint/2010/main" val="2646202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3E568D-1E56-524D-AEE1-D8597B24EE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319225F-9C23-A84B-9C14-3D08F03948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F659F8F9-F2C6-1940-8B46-E72B556E966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60F50BF3-D8D6-CF4F-A9E3-FEC8689BCF14}"/>
              </a:ext>
            </a:extLst>
          </p:cNvPr>
          <p:cNvSpPr>
            <a:spLocks noGrp="1"/>
          </p:cNvSpPr>
          <p:nvPr>
            <p:ph type="dt" sz="half" idx="10"/>
          </p:nvPr>
        </p:nvSpPr>
        <p:spPr/>
        <p:txBody>
          <a:bodyPr/>
          <a:lstStyle/>
          <a:p>
            <a:fld id="{E26C4B3E-50E4-0E4E-8110-4C0262272E70}" type="datetimeFigureOut">
              <a:rPr lang="en-US" smtClean="0"/>
              <a:pPr/>
              <a:t>1/14/2019</a:t>
            </a:fld>
            <a:endParaRPr lang="en-US"/>
          </a:p>
        </p:txBody>
      </p:sp>
      <p:sp>
        <p:nvSpPr>
          <p:cNvPr id="6" name="Footer Placeholder 5">
            <a:extLst>
              <a:ext uri="{FF2B5EF4-FFF2-40B4-BE49-F238E27FC236}">
                <a16:creationId xmlns="" xmlns:a16="http://schemas.microsoft.com/office/drawing/2014/main" id="{A87DD451-EE8B-8C40-81F8-1D919BB63D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D008348-638F-0A4F-8C91-D6647DC38196}"/>
              </a:ext>
            </a:extLst>
          </p:cNvPr>
          <p:cNvSpPr>
            <a:spLocks noGrp="1"/>
          </p:cNvSpPr>
          <p:nvPr>
            <p:ph type="sldNum" sz="quarter" idx="12"/>
          </p:nvPr>
        </p:nvSpPr>
        <p:spPr/>
        <p:txBody>
          <a:bodyPr/>
          <a:lstStyle/>
          <a:p>
            <a:fld id="{ED030C8D-CC83-FC49-B5E7-DF36097D7934}" type="slidenum">
              <a:rPr lang="en-US" smtClean="0"/>
              <a:pPr/>
              <a:t>‹#›</a:t>
            </a:fld>
            <a:endParaRPr lang="en-US"/>
          </a:p>
        </p:txBody>
      </p:sp>
    </p:spTree>
    <p:extLst>
      <p:ext uri="{BB962C8B-B14F-4D97-AF65-F5344CB8AC3E}">
        <p14:creationId xmlns:p14="http://schemas.microsoft.com/office/powerpoint/2010/main" val="3490610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EF89AA-161A-CE41-B669-BEA7BC60B6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2D3A4E02-69D7-9041-B2C3-739A771B84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02782CF3-7CCC-A24C-B198-B3A96927BD1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EDDEC92-7AA6-7C43-A6CB-D6B4092216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6EC376BA-F19C-4D45-B113-6244C26CCF1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58DDA88-DF40-E942-BC78-C7B11AF16781}"/>
              </a:ext>
            </a:extLst>
          </p:cNvPr>
          <p:cNvSpPr>
            <a:spLocks noGrp="1"/>
          </p:cNvSpPr>
          <p:nvPr>
            <p:ph type="dt" sz="half" idx="10"/>
          </p:nvPr>
        </p:nvSpPr>
        <p:spPr/>
        <p:txBody>
          <a:bodyPr/>
          <a:lstStyle/>
          <a:p>
            <a:fld id="{E26C4B3E-50E4-0E4E-8110-4C0262272E70}" type="datetimeFigureOut">
              <a:rPr lang="en-US" smtClean="0"/>
              <a:pPr/>
              <a:t>1/14/2019</a:t>
            </a:fld>
            <a:endParaRPr lang="en-US"/>
          </a:p>
        </p:txBody>
      </p:sp>
      <p:sp>
        <p:nvSpPr>
          <p:cNvPr id="8" name="Footer Placeholder 7">
            <a:extLst>
              <a:ext uri="{FF2B5EF4-FFF2-40B4-BE49-F238E27FC236}">
                <a16:creationId xmlns="" xmlns:a16="http://schemas.microsoft.com/office/drawing/2014/main" id="{2B3EFCDD-52A2-274B-8C01-C77AD6A76B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7A8251C8-68D2-7745-8064-C65C01FD4090}"/>
              </a:ext>
            </a:extLst>
          </p:cNvPr>
          <p:cNvSpPr>
            <a:spLocks noGrp="1"/>
          </p:cNvSpPr>
          <p:nvPr>
            <p:ph type="sldNum" sz="quarter" idx="12"/>
          </p:nvPr>
        </p:nvSpPr>
        <p:spPr/>
        <p:txBody>
          <a:bodyPr/>
          <a:lstStyle/>
          <a:p>
            <a:fld id="{ED030C8D-CC83-FC49-B5E7-DF36097D7934}" type="slidenum">
              <a:rPr lang="en-US" smtClean="0"/>
              <a:pPr/>
              <a:t>‹#›</a:t>
            </a:fld>
            <a:endParaRPr lang="en-US"/>
          </a:p>
        </p:txBody>
      </p:sp>
    </p:spTree>
    <p:extLst>
      <p:ext uri="{BB962C8B-B14F-4D97-AF65-F5344CB8AC3E}">
        <p14:creationId xmlns:p14="http://schemas.microsoft.com/office/powerpoint/2010/main" val="1061463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6C2D33-6838-7649-9ACD-9F7AC43F47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7FF7EBFE-DBAF-AC4A-A913-A093CF025398}"/>
              </a:ext>
            </a:extLst>
          </p:cNvPr>
          <p:cNvSpPr>
            <a:spLocks noGrp="1"/>
          </p:cNvSpPr>
          <p:nvPr>
            <p:ph type="dt" sz="half" idx="10"/>
          </p:nvPr>
        </p:nvSpPr>
        <p:spPr/>
        <p:txBody>
          <a:bodyPr/>
          <a:lstStyle/>
          <a:p>
            <a:fld id="{E26C4B3E-50E4-0E4E-8110-4C0262272E70}" type="datetimeFigureOut">
              <a:rPr lang="en-US" smtClean="0"/>
              <a:pPr/>
              <a:t>1/14/2019</a:t>
            </a:fld>
            <a:endParaRPr lang="en-US"/>
          </a:p>
        </p:txBody>
      </p:sp>
      <p:sp>
        <p:nvSpPr>
          <p:cNvPr id="4" name="Footer Placeholder 3">
            <a:extLst>
              <a:ext uri="{FF2B5EF4-FFF2-40B4-BE49-F238E27FC236}">
                <a16:creationId xmlns="" xmlns:a16="http://schemas.microsoft.com/office/drawing/2014/main" id="{DFEFA906-2AA3-4146-A060-D37B4814D1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B54D4736-0A76-D943-AF38-9C0B6725F174}"/>
              </a:ext>
            </a:extLst>
          </p:cNvPr>
          <p:cNvSpPr>
            <a:spLocks noGrp="1"/>
          </p:cNvSpPr>
          <p:nvPr>
            <p:ph type="sldNum" sz="quarter" idx="12"/>
          </p:nvPr>
        </p:nvSpPr>
        <p:spPr/>
        <p:txBody>
          <a:bodyPr/>
          <a:lstStyle/>
          <a:p>
            <a:fld id="{ED030C8D-CC83-FC49-B5E7-DF36097D7934}" type="slidenum">
              <a:rPr lang="en-US" smtClean="0"/>
              <a:pPr/>
              <a:t>‹#›</a:t>
            </a:fld>
            <a:endParaRPr lang="en-US"/>
          </a:p>
        </p:txBody>
      </p:sp>
    </p:spTree>
    <p:extLst>
      <p:ext uri="{BB962C8B-B14F-4D97-AF65-F5344CB8AC3E}">
        <p14:creationId xmlns:p14="http://schemas.microsoft.com/office/powerpoint/2010/main" val="3521544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E570403-4D5A-5049-A2E6-CC3A5810F61D}"/>
              </a:ext>
            </a:extLst>
          </p:cNvPr>
          <p:cNvSpPr>
            <a:spLocks noGrp="1"/>
          </p:cNvSpPr>
          <p:nvPr>
            <p:ph type="dt" sz="half" idx="10"/>
          </p:nvPr>
        </p:nvSpPr>
        <p:spPr/>
        <p:txBody>
          <a:bodyPr/>
          <a:lstStyle/>
          <a:p>
            <a:fld id="{E26C4B3E-50E4-0E4E-8110-4C0262272E70}" type="datetimeFigureOut">
              <a:rPr lang="en-US" smtClean="0"/>
              <a:pPr/>
              <a:t>1/14/2019</a:t>
            </a:fld>
            <a:endParaRPr lang="en-US"/>
          </a:p>
        </p:txBody>
      </p:sp>
      <p:sp>
        <p:nvSpPr>
          <p:cNvPr id="3" name="Footer Placeholder 2">
            <a:extLst>
              <a:ext uri="{FF2B5EF4-FFF2-40B4-BE49-F238E27FC236}">
                <a16:creationId xmlns="" xmlns:a16="http://schemas.microsoft.com/office/drawing/2014/main" id="{470AEEF7-50B7-EA48-B39B-6BA5C28A14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B25912CC-18DB-7F41-8F82-431BA109BCB7}"/>
              </a:ext>
            </a:extLst>
          </p:cNvPr>
          <p:cNvSpPr>
            <a:spLocks noGrp="1"/>
          </p:cNvSpPr>
          <p:nvPr>
            <p:ph type="sldNum" sz="quarter" idx="12"/>
          </p:nvPr>
        </p:nvSpPr>
        <p:spPr/>
        <p:txBody>
          <a:bodyPr/>
          <a:lstStyle/>
          <a:p>
            <a:fld id="{ED030C8D-CC83-FC49-B5E7-DF36097D7934}" type="slidenum">
              <a:rPr lang="en-US" smtClean="0"/>
              <a:pPr/>
              <a:t>‹#›</a:t>
            </a:fld>
            <a:endParaRPr lang="en-US"/>
          </a:p>
        </p:txBody>
      </p:sp>
    </p:spTree>
    <p:extLst>
      <p:ext uri="{BB962C8B-B14F-4D97-AF65-F5344CB8AC3E}">
        <p14:creationId xmlns:p14="http://schemas.microsoft.com/office/powerpoint/2010/main" val="1232804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72882E-A1F1-2A4C-9458-97DE6D5DD8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CB7F6D13-EF33-7C4F-A33F-8FF6EF521B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3A2EC23-9F9C-434F-9FF4-0F1230ABC6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47079071-A9FA-E643-9C94-E25E350D2AAE}"/>
              </a:ext>
            </a:extLst>
          </p:cNvPr>
          <p:cNvSpPr>
            <a:spLocks noGrp="1"/>
          </p:cNvSpPr>
          <p:nvPr>
            <p:ph type="dt" sz="half" idx="10"/>
          </p:nvPr>
        </p:nvSpPr>
        <p:spPr/>
        <p:txBody>
          <a:bodyPr/>
          <a:lstStyle/>
          <a:p>
            <a:fld id="{E26C4B3E-50E4-0E4E-8110-4C0262272E70}" type="datetimeFigureOut">
              <a:rPr lang="en-US" smtClean="0"/>
              <a:pPr/>
              <a:t>1/14/2019</a:t>
            </a:fld>
            <a:endParaRPr lang="en-US"/>
          </a:p>
        </p:txBody>
      </p:sp>
      <p:sp>
        <p:nvSpPr>
          <p:cNvPr id="6" name="Footer Placeholder 5">
            <a:extLst>
              <a:ext uri="{FF2B5EF4-FFF2-40B4-BE49-F238E27FC236}">
                <a16:creationId xmlns="" xmlns:a16="http://schemas.microsoft.com/office/drawing/2014/main" id="{F24B0724-7240-8E48-B0D9-2FE0BD28FE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A8A35FA-9A67-6F47-9B67-93DAFEDFD829}"/>
              </a:ext>
            </a:extLst>
          </p:cNvPr>
          <p:cNvSpPr>
            <a:spLocks noGrp="1"/>
          </p:cNvSpPr>
          <p:nvPr>
            <p:ph type="sldNum" sz="quarter" idx="12"/>
          </p:nvPr>
        </p:nvSpPr>
        <p:spPr/>
        <p:txBody>
          <a:bodyPr/>
          <a:lstStyle/>
          <a:p>
            <a:fld id="{ED030C8D-CC83-FC49-B5E7-DF36097D7934}" type="slidenum">
              <a:rPr lang="en-US" smtClean="0"/>
              <a:pPr/>
              <a:t>‹#›</a:t>
            </a:fld>
            <a:endParaRPr lang="en-US"/>
          </a:p>
        </p:txBody>
      </p:sp>
    </p:spTree>
    <p:extLst>
      <p:ext uri="{BB962C8B-B14F-4D97-AF65-F5344CB8AC3E}">
        <p14:creationId xmlns:p14="http://schemas.microsoft.com/office/powerpoint/2010/main" val="2727864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B08B9E-CDA9-C748-8248-429C645321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B1523470-A193-0A44-BD8D-EBEAC12E20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EAC76B01-AB93-D244-994B-71B8263E4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18FD0CEE-F749-2340-8735-848E50757A9E}"/>
              </a:ext>
            </a:extLst>
          </p:cNvPr>
          <p:cNvSpPr>
            <a:spLocks noGrp="1"/>
          </p:cNvSpPr>
          <p:nvPr>
            <p:ph type="dt" sz="half" idx="10"/>
          </p:nvPr>
        </p:nvSpPr>
        <p:spPr/>
        <p:txBody>
          <a:bodyPr/>
          <a:lstStyle/>
          <a:p>
            <a:fld id="{E26C4B3E-50E4-0E4E-8110-4C0262272E70}" type="datetimeFigureOut">
              <a:rPr lang="en-US" smtClean="0"/>
              <a:pPr/>
              <a:t>1/14/2019</a:t>
            </a:fld>
            <a:endParaRPr lang="en-US"/>
          </a:p>
        </p:txBody>
      </p:sp>
      <p:sp>
        <p:nvSpPr>
          <p:cNvPr id="6" name="Footer Placeholder 5">
            <a:extLst>
              <a:ext uri="{FF2B5EF4-FFF2-40B4-BE49-F238E27FC236}">
                <a16:creationId xmlns="" xmlns:a16="http://schemas.microsoft.com/office/drawing/2014/main" id="{20A64A01-E87A-0B4E-B807-C98B90730A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C743751-2E76-8145-89D4-3E706C36CD16}"/>
              </a:ext>
            </a:extLst>
          </p:cNvPr>
          <p:cNvSpPr>
            <a:spLocks noGrp="1"/>
          </p:cNvSpPr>
          <p:nvPr>
            <p:ph type="sldNum" sz="quarter" idx="12"/>
          </p:nvPr>
        </p:nvSpPr>
        <p:spPr/>
        <p:txBody>
          <a:bodyPr/>
          <a:lstStyle/>
          <a:p>
            <a:fld id="{ED030C8D-CC83-FC49-B5E7-DF36097D7934}" type="slidenum">
              <a:rPr lang="en-US" smtClean="0"/>
              <a:pPr/>
              <a:t>‹#›</a:t>
            </a:fld>
            <a:endParaRPr lang="en-US"/>
          </a:p>
        </p:txBody>
      </p:sp>
    </p:spTree>
    <p:extLst>
      <p:ext uri="{BB962C8B-B14F-4D97-AF65-F5344CB8AC3E}">
        <p14:creationId xmlns:p14="http://schemas.microsoft.com/office/powerpoint/2010/main" val="3550181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4973B88-A53D-074B-91BB-7375C113DB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690E4EA-B712-F548-8016-AAEF7CF8A4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42C4E21-B310-4341-915B-B9650731F0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6C4B3E-50E4-0E4E-8110-4C0262272E70}" type="datetimeFigureOut">
              <a:rPr lang="en-US" smtClean="0"/>
              <a:pPr/>
              <a:t>1/14/2019</a:t>
            </a:fld>
            <a:endParaRPr lang="en-US"/>
          </a:p>
        </p:txBody>
      </p:sp>
      <p:sp>
        <p:nvSpPr>
          <p:cNvPr id="5" name="Footer Placeholder 4">
            <a:extLst>
              <a:ext uri="{FF2B5EF4-FFF2-40B4-BE49-F238E27FC236}">
                <a16:creationId xmlns="" xmlns:a16="http://schemas.microsoft.com/office/drawing/2014/main" id="{833F176F-E398-EA4D-9336-5F49DDCAB0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26C0AED3-44D9-1E40-8ADC-AF779821D1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30C8D-CC83-FC49-B5E7-DF36097D7934}" type="slidenum">
              <a:rPr lang="en-US" smtClean="0"/>
              <a:pPr/>
              <a:t>‹#›</a:t>
            </a:fld>
            <a:endParaRPr lang="en-US"/>
          </a:p>
        </p:txBody>
      </p:sp>
    </p:spTree>
    <p:extLst>
      <p:ext uri="{BB962C8B-B14F-4D97-AF65-F5344CB8AC3E}">
        <p14:creationId xmlns:p14="http://schemas.microsoft.com/office/powerpoint/2010/main" val="3325906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unison.org.uk/speakupforschool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www.schoolcuts.org.u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 xmlns:a16="http://schemas.microsoft.com/office/drawing/2014/main" id="{6EE071A0-43BC-DB43-8382-AB9F0A731B44}"/>
              </a:ext>
            </a:extLst>
          </p:cNvPr>
          <p:cNvPicPr>
            <a:picLocks noChangeAspect="1"/>
          </p:cNvPicPr>
          <p:nvPr/>
        </p:nvPicPr>
        <p:blipFill>
          <a:blip r:embed="rId2"/>
          <a:stretch>
            <a:fillRect/>
          </a:stretch>
        </p:blipFill>
        <p:spPr>
          <a:xfrm>
            <a:off x="2569" y="5379615"/>
            <a:ext cx="12189431" cy="1478385"/>
          </a:xfrm>
          <a:prstGeom prst="rect">
            <a:avLst/>
          </a:prstGeom>
        </p:spPr>
      </p:pic>
      <p:sp>
        <p:nvSpPr>
          <p:cNvPr id="2" name="Title 1">
            <a:extLst>
              <a:ext uri="{FF2B5EF4-FFF2-40B4-BE49-F238E27FC236}">
                <a16:creationId xmlns="" xmlns:a16="http://schemas.microsoft.com/office/drawing/2014/main" id="{3F6D5200-321A-EA4E-A672-7CA29A82F186}"/>
              </a:ext>
            </a:extLst>
          </p:cNvPr>
          <p:cNvSpPr>
            <a:spLocks noGrp="1"/>
          </p:cNvSpPr>
          <p:nvPr>
            <p:ph type="ctrTitle"/>
          </p:nvPr>
        </p:nvSpPr>
        <p:spPr>
          <a:xfrm>
            <a:off x="-2693983" y="2368461"/>
            <a:ext cx="8670958" cy="1843616"/>
          </a:xfrm>
        </p:spPr>
        <p:txBody>
          <a:bodyPr>
            <a:noAutofit/>
          </a:bodyPr>
          <a:lstStyle/>
          <a:p>
            <a:pPr algn="r"/>
            <a:r>
              <a:rPr lang="en-US" sz="6600" dirty="0">
                <a:latin typeface="Arial" panose="020B0604020202020204" pitchFamily="34" charset="0"/>
                <a:cs typeface="Arial" panose="020B0604020202020204" pitchFamily="34" charset="0"/>
              </a:rPr>
              <a:t>School</a:t>
            </a:r>
            <a:br>
              <a:rPr lang="en-US" sz="6600" dirty="0">
                <a:latin typeface="Arial" panose="020B0604020202020204" pitchFamily="34" charset="0"/>
                <a:cs typeface="Arial" panose="020B0604020202020204" pitchFamily="34" charset="0"/>
              </a:rPr>
            </a:br>
            <a:r>
              <a:rPr lang="en-US" sz="6600" dirty="0">
                <a:latin typeface="Arial" panose="020B0604020202020204" pitchFamily="34" charset="0"/>
                <a:cs typeface="Arial" panose="020B0604020202020204" pitchFamily="34" charset="0"/>
              </a:rPr>
              <a:t>Funding</a:t>
            </a:r>
            <a:br>
              <a:rPr lang="en-US" sz="6600" dirty="0">
                <a:latin typeface="Arial" panose="020B0604020202020204" pitchFamily="34" charset="0"/>
                <a:cs typeface="Arial" panose="020B0604020202020204" pitchFamily="34" charset="0"/>
              </a:rPr>
            </a:br>
            <a:r>
              <a:rPr lang="en-US" sz="6600" dirty="0">
                <a:latin typeface="Arial" panose="020B0604020202020204" pitchFamily="34" charset="0"/>
                <a:cs typeface="Arial" panose="020B0604020202020204" pitchFamily="34" charset="0"/>
              </a:rPr>
              <a:t>Ballot</a:t>
            </a:r>
            <a:endParaRPr lang="en-US" sz="6600"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 xmlns:a16="http://schemas.microsoft.com/office/drawing/2014/main" id="{9AE99A0D-8495-F54D-8220-C341A1654514}"/>
              </a:ext>
            </a:extLst>
          </p:cNvPr>
          <p:cNvPicPr>
            <a:picLocks noChangeAspect="1"/>
          </p:cNvPicPr>
          <p:nvPr/>
        </p:nvPicPr>
        <p:blipFill>
          <a:blip r:embed="rId3"/>
          <a:stretch>
            <a:fillRect/>
          </a:stretch>
        </p:blipFill>
        <p:spPr>
          <a:xfrm>
            <a:off x="272376" y="4080698"/>
            <a:ext cx="3673440" cy="2844516"/>
          </a:xfrm>
          <a:prstGeom prst="rect">
            <a:avLst/>
          </a:prstGeom>
        </p:spPr>
      </p:pic>
      <p:pic>
        <p:nvPicPr>
          <p:cNvPr id="28" name="Picture 27">
            <a:extLst>
              <a:ext uri="{FF2B5EF4-FFF2-40B4-BE49-F238E27FC236}">
                <a16:creationId xmlns="" xmlns:a16="http://schemas.microsoft.com/office/drawing/2014/main" id="{15500821-E46F-0F40-982D-BEA8352C23C9}"/>
              </a:ext>
            </a:extLst>
          </p:cNvPr>
          <p:cNvPicPr>
            <a:picLocks noChangeAspect="1"/>
          </p:cNvPicPr>
          <p:nvPr/>
        </p:nvPicPr>
        <p:blipFill>
          <a:blip r:embed="rId4"/>
          <a:stretch>
            <a:fillRect/>
          </a:stretch>
        </p:blipFill>
        <p:spPr>
          <a:xfrm>
            <a:off x="8861062" y="5504615"/>
            <a:ext cx="2083746" cy="1060431"/>
          </a:xfrm>
          <a:prstGeom prst="rect">
            <a:avLst/>
          </a:prstGeom>
        </p:spPr>
      </p:pic>
      <p:pic>
        <p:nvPicPr>
          <p:cNvPr id="4" name="Picture 3">
            <a:extLst>
              <a:ext uri="{FF2B5EF4-FFF2-40B4-BE49-F238E27FC236}">
                <a16:creationId xmlns="" xmlns:a16="http://schemas.microsoft.com/office/drawing/2014/main" id="{9115F0B3-F18A-2F46-A207-BC0C283F0D2F}"/>
              </a:ext>
            </a:extLst>
          </p:cNvPr>
          <p:cNvPicPr>
            <a:picLocks noChangeAspect="1"/>
          </p:cNvPicPr>
          <p:nvPr/>
        </p:nvPicPr>
        <p:blipFill>
          <a:blip r:embed="rId5"/>
          <a:stretch>
            <a:fillRect/>
          </a:stretch>
        </p:blipFill>
        <p:spPr>
          <a:xfrm>
            <a:off x="6070951" y="-1"/>
            <a:ext cx="6121049" cy="4080699"/>
          </a:xfrm>
          <a:prstGeom prst="rect">
            <a:avLst/>
          </a:prstGeom>
        </p:spPr>
      </p:pic>
      <p:sp>
        <p:nvSpPr>
          <p:cNvPr id="3" name="TextBox 2">
            <a:extLst>
              <a:ext uri="{FF2B5EF4-FFF2-40B4-BE49-F238E27FC236}">
                <a16:creationId xmlns="" xmlns:a16="http://schemas.microsoft.com/office/drawing/2014/main" id="{4DFB2D6D-CE85-0B4A-BF83-80BDDF2470A1}"/>
              </a:ext>
            </a:extLst>
          </p:cNvPr>
          <p:cNvSpPr txBox="1"/>
          <p:nvPr/>
        </p:nvSpPr>
        <p:spPr>
          <a:xfrm>
            <a:off x="3647971" y="4028741"/>
            <a:ext cx="8544029" cy="1446550"/>
          </a:xfrm>
          <a:prstGeom prst="rect">
            <a:avLst/>
          </a:prstGeom>
          <a:noFill/>
        </p:spPr>
        <p:txBody>
          <a:bodyPr wrap="square" rtlCol="0">
            <a:spAutoFit/>
          </a:bodyPr>
          <a:lstStyle/>
          <a:p>
            <a:r>
              <a:rPr lang="en-US" sz="8800" b="1" dirty="0">
                <a:solidFill>
                  <a:schemeClr val="bg1"/>
                </a:solidFill>
                <a:latin typeface="Arial" panose="020B0604020202020204" pitchFamily="34" charset="0"/>
                <a:cs typeface="Arial" panose="020B0604020202020204" pitchFamily="34" charset="0"/>
              </a:rPr>
              <a:t>Time for Action</a:t>
            </a:r>
            <a:endParaRPr lang="en-US" sz="8800" dirty="0"/>
          </a:p>
        </p:txBody>
      </p:sp>
    </p:spTree>
    <p:extLst>
      <p:ext uri="{BB962C8B-B14F-4D97-AF65-F5344CB8AC3E}">
        <p14:creationId xmlns:p14="http://schemas.microsoft.com/office/powerpoint/2010/main" val="292661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62C0A893-DD97-8A48-8EFA-5BE5C9AF4576}"/>
              </a:ext>
            </a:extLst>
          </p:cNvPr>
          <p:cNvSpPr/>
          <p:nvPr/>
        </p:nvSpPr>
        <p:spPr>
          <a:xfrm>
            <a:off x="0" y="5840963"/>
            <a:ext cx="12192000" cy="10170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9CFD137F-9C7D-EE4A-9E7B-195A7479CE3D}"/>
              </a:ext>
            </a:extLst>
          </p:cNvPr>
          <p:cNvSpPr>
            <a:spLocks noGrp="1"/>
          </p:cNvSpPr>
          <p:nvPr>
            <p:ph type="title"/>
          </p:nvPr>
        </p:nvSpPr>
        <p:spPr>
          <a:xfrm>
            <a:off x="3852152" y="365125"/>
            <a:ext cx="7501648" cy="1325563"/>
          </a:xfrm>
        </p:spPr>
        <p:txBody>
          <a:bodyPr/>
          <a:lstStyle/>
          <a:p>
            <a:r>
              <a:rPr lang="en-US" dirty="0">
                <a:solidFill>
                  <a:schemeClr val="accent6">
                    <a:lumMod val="75000"/>
                  </a:schemeClr>
                </a:solidFill>
                <a:latin typeface="Arial" panose="020B0604020202020204" pitchFamily="34" charset="0"/>
                <a:cs typeface="Arial" panose="020B0604020202020204" pitchFamily="34" charset="0"/>
              </a:rPr>
              <a:t>For more information:</a:t>
            </a:r>
          </a:p>
        </p:txBody>
      </p:sp>
      <p:sp>
        <p:nvSpPr>
          <p:cNvPr id="3" name="Content Placeholder 2">
            <a:extLst>
              <a:ext uri="{FF2B5EF4-FFF2-40B4-BE49-F238E27FC236}">
                <a16:creationId xmlns="" xmlns:a16="http://schemas.microsoft.com/office/drawing/2014/main" id="{7CFCA32D-E5B5-2345-AC77-7C6053CCFB0B}"/>
              </a:ext>
            </a:extLst>
          </p:cNvPr>
          <p:cNvSpPr>
            <a:spLocks noGrp="1"/>
          </p:cNvSpPr>
          <p:nvPr>
            <p:ph idx="1"/>
          </p:nvPr>
        </p:nvSpPr>
        <p:spPr>
          <a:xfrm>
            <a:off x="3852152" y="1825625"/>
            <a:ext cx="7501647" cy="3553990"/>
          </a:xfrm>
        </p:spPr>
        <p:txBody>
          <a:bodyPr>
            <a:normAutofit/>
          </a:bodyPr>
          <a:lstStyle/>
          <a:p>
            <a:r>
              <a:rPr lang="en-GB" dirty="0"/>
              <a:t>Visit our campaigns and </a:t>
            </a:r>
            <a:r>
              <a:rPr lang="en-GB" dirty="0" smtClean="0"/>
              <a:t>ballot </a:t>
            </a:r>
            <a:r>
              <a:rPr lang="en-GB" dirty="0"/>
              <a:t>webpage at: </a:t>
            </a:r>
            <a:endParaRPr lang="en-GB" dirty="0" smtClean="0"/>
          </a:p>
          <a:p>
            <a:pPr>
              <a:buNone/>
            </a:pPr>
            <a:r>
              <a:rPr lang="en-GB" dirty="0" smtClean="0"/>
              <a:t>    </a:t>
            </a:r>
            <a:r>
              <a:rPr lang="en-GB" dirty="0" smtClean="0">
                <a:hlinkClick r:id="rId3"/>
              </a:rPr>
              <a:t>unison.org.uk/</a:t>
            </a:r>
            <a:r>
              <a:rPr lang="en-GB" dirty="0" err="1" smtClean="0">
                <a:hlinkClick r:id="rId3"/>
              </a:rPr>
              <a:t>speakupforschools</a:t>
            </a:r>
            <a:r>
              <a:rPr lang="en-GB" dirty="0" smtClean="0"/>
              <a:t> </a:t>
            </a:r>
            <a:endParaRPr lang="en-GB" dirty="0"/>
          </a:p>
          <a:p>
            <a:pPr lvl="0"/>
            <a:endParaRPr lang="en-GB" dirty="0"/>
          </a:p>
          <a:p>
            <a:pPr algn="ctr">
              <a:buNone/>
            </a:pPr>
            <a:r>
              <a:rPr lang="en-GB" sz="4400" b="1" dirty="0"/>
              <a:t>We need you to vote to speak up for schools</a:t>
            </a:r>
          </a:p>
          <a:p>
            <a:pPr lvl="0">
              <a:buNone/>
            </a:pPr>
            <a:endParaRPr lang="en-GB" dirty="0"/>
          </a:p>
        </p:txBody>
      </p:sp>
      <p:sp>
        <p:nvSpPr>
          <p:cNvPr id="4" name="Footer Placeholder 3">
            <a:extLst>
              <a:ext uri="{FF2B5EF4-FFF2-40B4-BE49-F238E27FC236}">
                <a16:creationId xmlns="" xmlns:a16="http://schemas.microsoft.com/office/drawing/2014/main" id="{F1E4B7F4-B191-1144-9B5B-97F32F6848F6}"/>
              </a:ext>
            </a:extLst>
          </p:cNvPr>
          <p:cNvSpPr>
            <a:spLocks noGrp="1"/>
          </p:cNvSpPr>
          <p:nvPr>
            <p:ph type="ftr" sz="quarter" idx="11"/>
          </p:nvPr>
        </p:nvSpPr>
        <p:spPr>
          <a:xfrm>
            <a:off x="838200" y="5962262"/>
            <a:ext cx="10515600" cy="530613"/>
          </a:xfrm>
        </p:spPr>
        <p:txBody>
          <a:bodyPr/>
          <a:lstStyle/>
          <a:p>
            <a:pPr algn="r"/>
            <a:endParaRPr lang="en-US" sz="2400" dirty="0"/>
          </a:p>
        </p:txBody>
      </p:sp>
      <p:pic>
        <p:nvPicPr>
          <p:cNvPr id="6" name="Picture 5">
            <a:extLst>
              <a:ext uri="{FF2B5EF4-FFF2-40B4-BE49-F238E27FC236}">
                <a16:creationId xmlns="" xmlns:a16="http://schemas.microsoft.com/office/drawing/2014/main" id="{8849E0DB-3850-344A-859A-9236442933A1}"/>
              </a:ext>
            </a:extLst>
          </p:cNvPr>
          <p:cNvPicPr>
            <a:picLocks noChangeAspect="1"/>
          </p:cNvPicPr>
          <p:nvPr/>
        </p:nvPicPr>
        <p:blipFill>
          <a:blip r:embed="rId4"/>
          <a:stretch>
            <a:fillRect/>
          </a:stretch>
        </p:blipFill>
        <p:spPr>
          <a:xfrm>
            <a:off x="2569" y="5379615"/>
            <a:ext cx="12189431" cy="1478385"/>
          </a:xfrm>
          <a:prstGeom prst="rect">
            <a:avLst/>
          </a:prstGeom>
        </p:spPr>
      </p:pic>
      <p:pic>
        <p:nvPicPr>
          <p:cNvPr id="7" name="Picture 6">
            <a:extLst>
              <a:ext uri="{FF2B5EF4-FFF2-40B4-BE49-F238E27FC236}">
                <a16:creationId xmlns="" xmlns:a16="http://schemas.microsoft.com/office/drawing/2014/main" id="{3DC9DA95-3DB3-1E44-BC4A-B02BFD862AA4}"/>
              </a:ext>
            </a:extLst>
          </p:cNvPr>
          <p:cNvPicPr>
            <a:picLocks noChangeAspect="1"/>
          </p:cNvPicPr>
          <p:nvPr/>
        </p:nvPicPr>
        <p:blipFill>
          <a:blip r:embed="rId5"/>
          <a:stretch>
            <a:fillRect/>
          </a:stretch>
        </p:blipFill>
        <p:spPr>
          <a:xfrm>
            <a:off x="418289" y="4001294"/>
            <a:ext cx="3636792" cy="2816138"/>
          </a:xfrm>
          <a:prstGeom prst="rect">
            <a:avLst/>
          </a:prstGeom>
        </p:spPr>
      </p:pic>
    </p:spTree>
    <p:extLst>
      <p:ext uri="{BB962C8B-B14F-4D97-AF65-F5344CB8AC3E}">
        <p14:creationId xmlns:p14="http://schemas.microsoft.com/office/powerpoint/2010/main" val="20804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62C0A893-DD97-8A48-8EFA-5BE5C9AF4576}"/>
              </a:ext>
            </a:extLst>
          </p:cNvPr>
          <p:cNvSpPr/>
          <p:nvPr/>
        </p:nvSpPr>
        <p:spPr>
          <a:xfrm>
            <a:off x="0" y="5840963"/>
            <a:ext cx="12192000" cy="10170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9CFD137F-9C7D-EE4A-9E7B-195A7479CE3D}"/>
              </a:ext>
            </a:extLst>
          </p:cNvPr>
          <p:cNvSpPr>
            <a:spLocks noGrp="1"/>
          </p:cNvSpPr>
          <p:nvPr>
            <p:ph type="title"/>
          </p:nvPr>
        </p:nvSpPr>
        <p:spPr>
          <a:xfrm>
            <a:off x="3605017" y="365125"/>
            <a:ext cx="7501648" cy="1325563"/>
          </a:xfrm>
        </p:spPr>
        <p:txBody>
          <a:bodyPr/>
          <a:lstStyle/>
          <a:p>
            <a:r>
              <a:rPr lang="en-US" dirty="0">
                <a:solidFill>
                  <a:schemeClr val="accent6">
                    <a:lumMod val="75000"/>
                  </a:schemeClr>
                </a:solidFill>
                <a:latin typeface="Arial" panose="020B0604020202020204" pitchFamily="34" charset="0"/>
                <a:cs typeface="Arial" panose="020B0604020202020204" pitchFamily="34" charset="0"/>
              </a:rPr>
              <a:t>Funding cuts – the facts</a:t>
            </a:r>
          </a:p>
        </p:txBody>
      </p:sp>
      <p:sp>
        <p:nvSpPr>
          <p:cNvPr id="3" name="Content Placeholder 2">
            <a:extLst>
              <a:ext uri="{FF2B5EF4-FFF2-40B4-BE49-F238E27FC236}">
                <a16:creationId xmlns="" xmlns:a16="http://schemas.microsoft.com/office/drawing/2014/main" id="{7CFCA32D-E5B5-2345-AC77-7C6053CCFB0B}"/>
              </a:ext>
            </a:extLst>
          </p:cNvPr>
          <p:cNvSpPr>
            <a:spLocks noGrp="1"/>
          </p:cNvSpPr>
          <p:nvPr>
            <p:ph idx="1"/>
          </p:nvPr>
        </p:nvSpPr>
        <p:spPr>
          <a:xfrm>
            <a:off x="3852152" y="1825625"/>
            <a:ext cx="7501647" cy="3553990"/>
          </a:xfrm>
        </p:spPr>
        <p:txBody>
          <a:bodyPr>
            <a:normAutofit/>
          </a:bodyPr>
          <a:lstStyle/>
          <a:p>
            <a:pPr lvl="0"/>
            <a:r>
              <a:rPr lang="en-GB" dirty="0"/>
              <a:t>‘Real term’ cuts of £2.8 billion since 2015</a:t>
            </a:r>
          </a:p>
          <a:p>
            <a:pPr lvl="0"/>
            <a:r>
              <a:rPr lang="en-GB" dirty="0"/>
              <a:t>Primary schools have had an average cut of £</a:t>
            </a:r>
            <a:r>
              <a:rPr lang="en-GB" dirty="0" smtClean="0"/>
              <a:t>45,000 each </a:t>
            </a:r>
            <a:r>
              <a:rPr lang="en-GB" dirty="0"/>
              <a:t>year</a:t>
            </a:r>
          </a:p>
          <a:p>
            <a:pPr lvl="0"/>
            <a:r>
              <a:rPr lang="en-GB" dirty="0"/>
              <a:t>Secondary  schools average cut of £</a:t>
            </a:r>
            <a:r>
              <a:rPr lang="en-GB" dirty="0" smtClean="0"/>
              <a:t>185,000 each </a:t>
            </a:r>
            <a:r>
              <a:rPr lang="en-GB" dirty="0"/>
              <a:t>year</a:t>
            </a:r>
          </a:p>
          <a:p>
            <a:pPr lvl="0"/>
            <a:r>
              <a:rPr lang="en-GB" dirty="0"/>
              <a:t>But each school is different </a:t>
            </a:r>
            <a:r>
              <a:rPr lang="en-GB" dirty="0" smtClean="0"/>
              <a:t>– check out </a:t>
            </a:r>
            <a:r>
              <a:rPr lang="en-GB" dirty="0"/>
              <a:t>your school at: </a:t>
            </a:r>
            <a:r>
              <a:rPr lang="en-GB" u="sng" dirty="0">
                <a:hlinkClick r:id="rId3"/>
              </a:rPr>
              <a:t>www.schoolcuts.org.uk</a:t>
            </a:r>
            <a:r>
              <a:rPr lang="en-GB" dirty="0"/>
              <a:t> </a:t>
            </a:r>
          </a:p>
        </p:txBody>
      </p:sp>
      <p:sp>
        <p:nvSpPr>
          <p:cNvPr id="4" name="Footer Placeholder 3">
            <a:extLst>
              <a:ext uri="{FF2B5EF4-FFF2-40B4-BE49-F238E27FC236}">
                <a16:creationId xmlns="" xmlns:a16="http://schemas.microsoft.com/office/drawing/2014/main" id="{F1E4B7F4-B191-1144-9B5B-97F32F6848F6}"/>
              </a:ext>
            </a:extLst>
          </p:cNvPr>
          <p:cNvSpPr>
            <a:spLocks noGrp="1"/>
          </p:cNvSpPr>
          <p:nvPr>
            <p:ph type="ftr" sz="quarter" idx="11"/>
          </p:nvPr>
        </p:nvSpPr>
        <p:spPr>
          <a:xfrm>
            <a:off x="838200" y="5962262"/>
            <a:ext cx="10515600" cy="530613"/>
          </a:xfrm>
        </p:spPr>
        <p:txBody>
          <a:bodyPr/>
          <a:lstStyle/>
          <a:p>
            <a:pPr algn="r"/>
            <a:endParaRPr lang="en-US" sz="2400" dirty="0"/>
          </a:p>
        </p:txBody>
      </p:sp>
      <p:pic>
        <p:nvPicPr>
          <p:cNvPr id="6" name="Picture 5">
            <a:extLst>
              <a:ext uri="{FF2B5EF4-FFF2-40B4-BE49-F238E27FC236}">
                <a16:creationId xmlns="" xmlns:a16="http://schemas.microsoft.com/office/drawing/2014/main" id="{8849E0DB-3850-344A-859A-9236442933A1}"/>
              </a:ext>
            </a:extLst>
          </p:cNvPr>
          <p:cNvPicPr>
            <a:picLocks noChangeAspect="1"/>
          </p:cNvPicPr>
          <p:nvPr/>
        </p:nvPicPr>
        <p:blipFill>
          <a:blip r:embed="rId4"/>
          <a:stretch>
            <a:fillRect/>
          </a:stretch>
        </p:blipFill>
        <p:spPr>
          <a:xfrm>
            <a:off x="2569" y="5379615"/>
            <a:ext cx="12189431" cy="1478385"/>
          </a:xfrm>
          <a:prstGeom prst="rect">
            <a:avLst/>
          </a:prstGeom>
        </p:spPr>
      </p:pic>
      <p:pic>
        <p:nvPicPr>
          <p:cNvPr id="7" name="Picture 6">
            <a:extLst>
              <a:ext uri="{FF2B5EF4-FFF2-40B4-BE49-F238E27FC236}">
                <a16:creationId xmlns="" xmlns:a16="http://schemas.microsoft.com/office/drawing/2014/main" id="{3DC9DA95-3DB3-1E44-BC4A-B02BFD862AA4}"/>
              </a:ext>
            </a:extLst>
          </p:cNvPr>
          <p:cNvPicPr>
            <a:picLocks noChangeAspect="1"/>
          </p:cNvPicPr>
          <p:nvPr/>
        </p:nvPicPr>
        <p:blipFill>
          <a:blip r:embed="rId5"/>
          <a:stretch>
            <a:fillRect/>
          </a:stretch>
        </p:blipFill>
        <p:spPr>
          <a:xfrm>
            <a:off x="418289" y="4001294"/>
            <a:ext cx="3636792" cy="2816138"/>
          </a:xfrm>
          <a:prstGeom prst="rect">
            <a:avLst/>
          </a:prstGeom>
        </p:spPr>
      </p:pic>
    </p:spTree>
    <p:extLst>
      <p:ext uri="{BB962C8B-B14F-4D97-AF65-F5344CB8AC3E}">
        <p14:creationId xmlns:p14="http://schemas.microsoft.com/office/powerpoint/2010/main" val="20804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62C0A893-DD97-8A48-8EFA-5BE5C9AF4576}"/>
              </a:ext>
            </a:extLst>
          </p:cNvPr>
          <p:cNvSpPr/>
          <p:nvPr/>
        </p:nvSpPr>
        <p:spPr>
          <a:xfrm>
            <a:off x="0" y="5840963"/>
            <a:ext cx="12192000" cy="10170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9CFD137F-9C7D-EE4A-9E7B-195A7479CE3D}"/>
              </a:ext>
            </a:extLst>
          </p:cNvPr>
          <p:cNvSpPr>
            <a:spLocks noGrp="1"/>
          </p:cNvSpPr>
          <p:nvPr>
            <p:ph type="title"/>
          </p:nvPr>
        </p:nvSpPr>
        <p:spPr>
          <a:xfrm>
            <a:off x="2533136" y="365125"/>
            <a:ext cx="9267568" cy="1325563"/>
          </a:xfrm>
        </p:spPr>
        <p:txBody>
          <a:bodyPr>
            <a:normAutofit/>
          </a:bodyPr>
          <a:lstStyle/>
          <a:p>
            <a:r>
              <a:rPr lang="en-US" dirty="0">
                <a:solidFill>
                  <a:schemeClr val="accent6">
                    <a:lumMod val="75000"/>
                  </a:schemeClr>
                </a:solidFill>
                <a:latin typeface="Arial" panose="020B0604020202020204" pitchFamily="34" charset="0"/>
                <a:cs typeface="Arial" panose="020B0604020202020204" pitchFamily="34" charset="0"/>
              </a:rPr>
              <a:t>New government funding - 2018</a:t>
            </a:r>
          </a:p>
        </p:txBody>
      </p:sp>
      <p:sp>
        <p:nvSpPr>
          <p:cNvPr id="3" name="Content Placeholder 2">
            <a:extLst>
              <a:ext uri="{FF2B5EF4-FFF2-40B4-BE49-F238E27FC236}">
                <a16:creationId xmlns="" xmlns:a16="http://schemas.microsoft.com/office/drawing/2014/main" id="{7CFCA32D-E5B5-2345-AC77-7C6053CCFB0B}"/>
              </a:ext>
            </a:extLst>
          </p:cNvPr>
          <p:cNvSpPr>
            <a:spLocks noGrp="1"/>
          </p:cNvSpPr>
          <p:nvPr>
            <p:ph idx="1"/>
          </p:nvPr>
        </p:nvSpPr>
        <p:spPr>
          <a:xfrm>
            <a:off x="3852152" y="1825625"/>
            <a:ext cx="7501647" cy="3553990"/>
          </a:xfrm>
        </p:spPr>
        <p:txBody>
          <a:bodyPr>
            <a:normAutofit/>
          </a:bodyPr>
          <a:lstStyle/>
          <a:p>
            <a:pPr lvl="0"/>
            <a:r>
              <a:rPr lang="en-GB" dirty="0"/>
              <a:t>£400 million for ‘little extras’ – for one year</a:t>
            </a:r>
          </a:p>
          <a:p>
            <a:pPr lvl="0"/>
            <a:r>
              <a:rPr lang="en-GB" dirty="0"/>
              <a:t>£350 million for SEND funding – over 2 years</a:t>
            </a:r>
          </a:p>
          <a:p>
            <a:pPr lvl="0"/>
            <a:r>
              <a:rPr lang="en-GB" dirty="0"/>
              <a:t>One offs, </a:t>
            </a:r>
            <a:r>
              <a:rPr lang="en-GB" dirty="0" smtClean="0"/>
              <a:t>not coherent, not long term</a:t>
            </a:r>
            <a:endParaRPr lang="en-GB" dirty="0"/>
          </a:p>
          <a:p>
            <a:pPr lvl="0"/>
            <a:r>
              <a:rPr lang="en-GB" dirty="0"/>
              <a:t>Need a long term plan like the NHS </a:t>
            </a:r>
            <a:r>
              <a:rPr lang="en-GB" dirty="0" smtClean="0"/>
              <a:t>(which </a:t>
            </a:r>
            <a:r>
              <a:rPr lang="en-GB" dirty="0"/>
              <a:t>is receiving an increase of £20 billion a year!)</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 xmlns:a16="http://schemas.microsoft.com/office/drawing/2014/main" id="{F1E4B7F4-B191-1144-9B5B-97F32F6848F6}"/>
              </a:ext>
            </a:extLst>
          </p:cNvPr>
          <p:cNvSpPr>
            <a:spLocks noGrp="1"/>
          </p:cNvSpPr>
          <p:nvPr>
            <p:ph type="ftr" sz="quarter" idx="11"/>
          </p:nvPr>
        </p:nvSpPr>
        <p:spPr>
          <a:xfrm>
            <a:off x="838200" y="5962262"/>
            <a:ext cx="10515600" cy="530613"/>
          </a:xfrm>
        </p:spPr>
        <p:txBody>
          <a:bodyPr/>
          <a:lstStyle/>
          <a:p>
            <a:pPr algn="r"/>
            <a:endParaRPr lang="en-US" sz="2400" dirty="0"/>
          </a:p>
        </p:txBody>
      </p:sp>
      <p:pic>
        <p:nvPicPr>
          <p:cNvPr id="6" name="Picture 5">
            <a:extLst>
              <a:ext uri="{FF2B5EF4-FFF2-40B4-BE49-F238E27FC236}">
                <a16:creationId xmlns="" xmlns:a16="http://schemas.microsoft.com/office/drawing/2014/main" id="{8849E0DB-3850-344A-859A-9236442933A1}"/>
              </a:ext>
            </a:extLst>
          </p:cNvPr>
          <p:cNvPicPr>
            <a:picLocks noChangeAspect="1"/>
          </p:cNvPicPr>
          <p:nvPr/>
        </p:nvPicPr>
        <p:blipFill>
          <a:blip r:embed="rId3"/>
          <a:stretch>
            <a:fillRect/>
          </a:stretch>
        </p:blipFill>
        <p:spPr>
          <a:xfrm>
            <a:off x="2569" y="5379615"/>
            <a:ext cx="12189431" cy="1478385"/>
          </a:xfrm>
          <a:prstGeom prst="rect">
            <a:avLst/>
          </a:prstGeom>
        </p:spPr>
      </p:pic>
      <p:pic>
        <p:nvPicPr>
          <p:cNvPr id="7" name="Picture 6">
            <a:extLst>
              <a:ext uri="{FF2B5EF4-FFF2-40B4-BE49-F238E27FC236}">
                <a16:creationId xmlns="" xmlns:a16="http://schemas.microsoft.com/office/drawing/2014/main" id="{3DC9DA95-3DB3-1E44-BC4A-B02BFD862AA4}"/>
              </a:ext>
            </a:extLst>
          </p:cNvPr>
          <p:cNvPicPr>
            <a:picLocks noChangeAspect="1"/>
          </p:cNvPicPr>
          <p:nvPr/>
        </p:nvPicPr>
        <p:blipFill>
          <a:blip r:embed="rId4"/>
          <a:stretch>
            <a:fillRect/>
          </a:stretch>
        </p:blipFill>
        <p:spPr>
          <a:xfrm>
            <a:off x="418289" y="4001294"/>
            <a:ext cx="3636792" cy="2816138"/>
          </a:xfrm>
          <a:prstGeom prst="rect">
            <a:avLst/>
          </a:prstGeom>
        </p:spPr>
      </p:pic>
    </p:spTree>
    <p:extLst>
      <p:ext uri="{BB962C8B-B14F-4D97-AF65-F5344CB8AC3E}">
        <p14:creationId xmlns:p14="http://schemas.microsoft.com/office/powerpoint/2010/main" val="20804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62C0A893-DD97-8A48-8EFA-5BE5C9AF4576}"/>
              </a:ext>
            </a:extLst>
          </p:cNvPr>
          <p:cNvSpPr/>
          <p:nvPr/>
        </p:nvSpPr>
        <p:spPr>
          <a:xfrm>
            <a:off x="0" y="5840963"/>
            <a:ext cx="12192000" cy="10170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9CFD137F-9C7D-EE4A-9E7B-195A7479CE3D}"/>
              </a:ext>
            </a:extLst>
          </p:cNvPr>
          <p:cNvSpPr>
            <a:spLocks noGrp="1"/>
          </p:cNvSpPr>
          <p:nvPr>
            <p:ph type="title"/>
          </p:nvPr>
        </p:nvSpPr>
        <p:spPr>
          <a:xfrm>
            <a:off x="2916194" y="365125"/>
            <a:ext cx="8884509" cy="1325563"/>
          </a:xfrm>
        </p:spPr>
        <p:txBody>
          <a:bodyPr>
            <a:normAutofit fontScale="90000"/>
          </a:bodyPr>
          <a:lstStyle/>
          <a:p>
            <a:pPr lvl="0"/>
            <a:r>
              <a:rPr lang="en-US" dirty="0">
                <a:solidFill>
                  <a:schemeClr val="accent6">
                    <a:lumMod val="75000"/>
                  </a:schemeClr>
                </a:solidFill>
                <a:latin typeface="Arial" panose="020B0604020202020204" pitchFamily="34" charset="0"/>
                <a:cs typeface="Arial" panose="020B0604020202020204" pitchFamily="34" charset="0"/>
              </a:rPr>
              <a:t>Support staff – cuts and restructuring </a:t>
            </a:r>
            <a:r>
              <a:rPr lang="en-GB" dirty="0"/>
              <a:t/>
            </a:r>
            <a:br>
              <a:rPr lang="en-GB" dirty="0"/>
            </a:br>
            <a:endParaRPr lang="en-US" dirty="0">
              <a:solidFill>
                <a:schemeClr val="accent6">
                  <a:lumMod val="7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 xmlns:a16="http://schemas.microsoft.com/office/drawing/2014/main" id="{7CFCA32D-E5B5-2345-AC77-7C6053CCFB0B}"/>
              </a:ext>
            </a:extLst>
          </p:cNvPr>
          <p:cNvSpPr>
            <a:spLocks noGrp="1"/>
          </p:cNvSpPr>
          <p:nvPr>
            <p:ph idx="1"/>
          </p:nvPr>
        </p:nvSpPr>
        <p:spPr>
          <a:xfrm>
            <a:off x="3852153" y="1507523"/>
            <a:ext cx="7501647" cy="3872091"/>
          </a:xfrm>
        </p:spPr>
        <p:txBody>
          <a:bodyPr>
            <a:normAutofit fontScale="92500" lnSpcReduction="10000"/>
          </a:bodyPr>
          <a:lstStyle/>
          <a:p>
            <a:pPr lvl="0"/>
            <a:r>
              <a:rPr lang="en-GB" dirty="0"/>
              <a:t>Overall increase in support staff up to 2016 – but only in primary schools  </a:t>
            </a:r>
          </a:p>
          <a:p>
            <a:pPr lvl="0"/>
            <a:r>
              <a:rPr lang="en-GB" dirty="0"/>
              <a:t>Big job losses in secondary schools: </a:t>
            </a:r>
            <a:r>
              <a:rPr lang="en-GB" dirty="0" err="1"/>
              <a:t>eg</a:t>
            </a:r>
            <a:r>
              <a:rPr lang="en-GB" dirty="0"/>
              <a:t> 10% cuts in technicians and teaching assistants since 2013</a:t>
            </a:r>
          </a:p>
          <a:p>
            <a:pPr lvl="0"/>
            <a:r>
              <a:rPr lang="en-GB" dirty="0"/>
              <a:t>2017 onwards - job losses across </a:t>
            </a:r>
            <a:r>
              <a:rPr lang="en-GB" u="sng" dirty="0"/>
              <a:t>all</a:t>
            </a:r>
            <a:r>
              <a:rPr lang="en-GB" dirty="0"/>
              <a:t> school types </a:t>
            </a:r>
          </a:p>
          <a:p>
            <a:pPr lvl="0">
              <a:buNone/>
            </a:pPr>
            <a:r>
              <a:rPr lang="en-GB" b="1" dirty="0"/>
              <a:t>UNISON surveys 2018</a:t>
            </a:r>
            <a:r>
              <a:rPr lang="en-GB" dirty="0"/>
              <a:t>:</a:t>
            </a:r>
          </a:p>
          <a:p>
            <a:pPr lvl="0"/>
            <a:r>
              <a:rPr lang="en-GB" dirty="0"/>
              <a:t>33% cut in staff delivering pastoral care last year </a:t>
            </a:r>
          </a:p>
          <a:p>
            <a:pPr lvl="0"/>
            <a:r>
              <a:rPr lang="en-GB" dirty="0"/>
              <a:t>76% recently subject to restructuring and 38% said more than </a:t>
            </a:r>
            <a:r>
              <a:rPr lang="en-GB" dirty="0" smtClean="0"/>
              <a:t>one restructure in </a:t>
            </a:r>
            <a:r>
              <a:rPr lang="en-GB" dirty="0"/>
              <a:t>the last 5 years. </a:t>
            </a:r>
          </a:p>
          <a:p>
            <a:pPr lvl="0"/>
            <a:endParaRPr lang="en-GB" dirty="0"/>
          </a:p>
        </p:txBody>
      </p:sp>
      <p:sp>
        <p:nvSpPr>
          <p:cNvPr id="4" name="Footer Placeholder 3">
            <a:extLst>
              <a:ext uri="{FF2B5EF4-FFF2-40B4-BE49-F238E27FC236}">
                <a16:creationId xmlns="" xmlns:a16="http://schemas.microsoft.com/office/drawing/2014/main" id="{F1E4B7F4-B191-1144-9B5B-97F32F6848F6}"/>
              </a:ext>
            </a:extLst>
          </p:cNvPr>
          <p:cNvSpPr>
            <a:spLocks noGrp="1"/>
          </p:cNvSpPr>
          <p:nvPr>
            <p:ph type="ftr" sz="quarter" idx="11"/>
          </p:nvPr>
        </p:nvSpPr>
        <p:spPr>
          <a:xfrm>
            <a:off x="838200" y="5962262"/>
            <a:ext cx="10515600" cy="530613"/>
          </a:xfrm>
        </p:spPr>
        <p:txBody>
          <a:bodyPr/>
          <a:lstStyle/>
          <a:p>
            <a:pPr algn="r"/>
            <a:endParaRPr lang="en-US" sz="2400" dirty="0"/>
          </a:p>
        </p:txBody>
      </p:sp>
      <p:pic>
        <p:nvPicPr>
          <p:cNvPr id="6" name="Picture 5">
            <a:extLst>
              <a:ext uri="{FF2B5EF4-FFF2-40B4-BE49-F238E27FC236}">
                <a16:creationId xmlns="" xmlns:a16="http://schemas.microsoft.com/office/drawing/2014/main" id="{8849E0DB-3850-344A-859A-9236442933A1}"/>
              </a:ext>
            </a:extLst>
          </p:cNvPr>
          <p:cNvPicPr>
            <a:picLocks noChangeAspect="1"/>
          </p:cNvPicPr>
          <p:nvPr/>
        </p:nvPicPr>
        <p:blipFill>
          <a:blip r:embed="rId3"/>
          <a:stretch>
            <a:fillRect/>
          </a:stretch>
        </p:blipFill>
        <p:spPr>
          <a:xfrm>
            <a:off x="2569" y="5379615"/>
            <a:ext cx="12189431" cy="1478385"/>
          </a:xfrm>
          <a:prstGeom prst="rect">
            <a:avLst/>
          </a:prstGeom>
        </p:spPr>
      </p:pic>
      <p:pic>
        <p:nvPicPr>
          <p:cNvPr id="7" name="Picture 6">
            <a:extLst>
              <a:ext uri="{FF2B5EF4-FFF2-40B4-BE49-F238E27FC236}">
                <a16:creationId xmlns="" xmlns:a16="http://schemas.microsoft.com/office/drawing/2014/main" id="{3DC9DA95-3DB3-1E44-BC4A-B02BFD862AA4}"/>
              </a:ext>
            </a:extLst>
          </p:cNvPr>
          <p:cNvPicPr>
            <a:picLocks noChangeAspect="1"/>
          </p:cNvPicPr>
          <p:nvPr/>
        </p:nvPicPr>
        <p:blipFill>
          <a:blip r:embed="rId4"/>
          <a:stretch>
            <a:fillRect/>
          </a:stretch>
        </p:blipFill>
        <p:spPr>
          <a:xfrm>
            <a:off x="418289" y="4001294"/>
            <a:ext cx="3636792" cy="2816138"/>
          </a:xfrm>
          <a:prstGeom prst="rect">
            <a:avLst/>
          </a:prstGeom>
        </p:spPr>
      </p:pic>
    </p:spTree>
    <p:extLst>
      <p:ext uri="{BB962C8B-B14F-4D97-AF65-F5344CB8AC3E}">
        <p14:creationId xmlns:p14="http://schemas.microsoft.com/office/powerpoint/2010/main" val="20804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62C0A893-DD97-8A48-8EFA-5BE5C9AF4576}"/>
              </a:ext>
            </a:extLst>
          </p:cNvPr>
          <p:cNvSpPr/>
          <p:nvPr/>
        </p:nvSpPr>
        <p:spPr>
          <a:xfrm>
            <a:off x="0" y="5840963"/>
            <a:ext cx="12192000" cy="10170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9CFD137F-9C7D-EE4A-9E7B-195A7479CE3D}"/>
              </a:ext>
            </a:extLst>
          </p:cNvPr>
          <p:cNvSpPr>
            <a:spLocks noGrp="1"/>
          </p:cNvSpPr>
          <p:nvPr>
            <p:ph type="title"/>
          </p:nvPr>
        </p:nvSpPr>
        <p:spPr>
          <a:xfrm>
            <a:off x="3664741" y="365125"/>
            <a:ext cx="7689059" cy="1124501"/>
          </a:xfrm>
        </p:spPr>
        <p:txBody>
          <a:bodyPr>
            <a:noAutofit/>
          </a:bodyPr>
          <a:lstStyle/>
          <a:p>
            <a:pPr lvl="0"/>
            <a:r>
              <a:rPr lang="en-US" dirty="0">
                <a:solidFill>
                  <a:schemeClr val="accent6">
                    <a:lumMod val="75000"/>
                  </a:schemeClr>
                </a:solidFill>
                <a:latin typeface="Arial" panose="020B0604020202020204" pitchFamily="34" charset="0"/>
                <a:cs typeface="Arial" panose="020B0604020202020204" pitchFamily="34" charset="0"/>
              </a:rPr>
              <a:t>Impact on staff and pupils</a:t>
            </a:r>
            <a:r>
              <a:rPr lang="en-GB" dirty="0"/>
              <a:t/>
            </a:r>
            <a:br>
              <a:rPr lang="en-GB" dirty="0"/>
            </a:br>
            <a:endParaRPr lang="en-US" dirty="0">
              <a:solidFill>
                <a:schemeClr val="accent6">
                  <a:lumMod val="7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 xmlns:a16="http://schemas.microsoft.com/office/drawing/2014/main" id="{7CFCA32D-E5B5-2345-AC77-7C6053CCFB0B}"/>
              </a:ext>
            </a:extLst>
          </p:cNvPr>
          <p:cNvSpPr>
            <a:spLocks noGrp="1"/>
          </p:cNvSpPr>
          <p:nvPr>
            <p:ph idx="1"/>
          </p:nvPr>
        </p:nvSpPr>
        <p:spPr>
          <a:xfrm>
            <a:off x="3852152" y="1489626"/>
            <a:ext cx="7501647" cy="3889990"/>
          </a:xfrm>
        </p:spPr>
        <p:txBody>
          <a:bodyPr>
            <a:normAutofit lnSpcReduction="10000"/>
          </a:bodyPr>
          <a:lstStyle/>
          <a:p>
            <a:pPr lvl="0"/>
            <a:r>
              <a:rPr lang="en-GB" dirty="0"/>
              <a:t>Increased stress and workload (UNISON surveys)</a:t>
            </a:r>
          </a:p>
          <a:p>
            <a:pPr lvl="0"/>
            <a:r>
              <a:rPr lang="en-GB" dirty="0"/>
              <a:t>Over a quarter of staff work more than 6 unpaid hours a week</a:t>
            </a:r>
          </a:p>
          <a:p>
            <a:pPr lvl="0"/>
            <a:r>
              <a:rPr lang="en-GB" dirty="0"/>
              <a:t>70% do work previously done by higher grade staff and half not trained to do it. </a:t>
            </a:r>
          </a:p>
          <a:p>
            <a:pPr lvl="0"/>
            <a:r>
              <a:rPr lang="en-GB" dirty="0"/>
              <a:t>20% had time off with work stress related issues in last five years</a:t>
            </a:r>
          </a:p>
          <a:p>
            <a:pPr lvl="0"/>
            <a:r>
              <a:rPr lang="en-GB" dirty="0" smtClean="0"/>
              <a:t>90% of </a:t>
            </a:r>
            <a:r>
              <a:rPr lang="en-GB" dirty="0"/>
              <a:t>pastoral care staff regularly go home worrying about pupil welfare/safety</a:t>
            </a:r>
          </a:p>
        </p:txBody>
      </p:sp>
      <p:sp>
        <p:nvSpPr>
          <p:cNvPr id="4" name="Footer Placeholder 3">
            <a:extLst>
              <a:ext uri="{FF2B5EF4-FFF2-40B4-BE49-F238E27FC236}">
                <a16:creationId xmlns="" xmlns:a16="http://schemas.microsoft.com/office/drawing/2014/main" id="{F1E4B7F4-B191-1144-9B5B-97F32F6848F6}"/>
              </a:ext>
            </a:extLst>
          </p:cNvPr>
          <p:cNvSpPr>
            <a:spLocks noGrp="1"/>
          </p:cNvSpPr>
          <p:nvPr>
            <p:ph type="ftr" sz="quarter" idx="11"/>
          </p:nvPr>
        </p:nvSpPr>
        <p:spPr>
          <a:xfrm>
            <a:off x="838200" y="5962262"/>
            <a:ext cx="10515600" cy="530613"/>
          </a:xfrm>
        </p:spPr>
        <p:txBody>
          <a:bodyPr/>
          <a:lstStyle/>
          <a:p>
            <a:pPr algn="r"/>
            <a:endParaRPr lang="en-US" sz="2400" dirty="0"/>
          </a:p>
        </p:txBody>
      </p:sp>
      <p:pic>
        <p:nvPicPr>
          <p:cNvPr id="6" name="Picture 5">
            <a:extLst>
              <a:ext uri="{FF2B5EF4-FFF2-40B4-BE49-F238E27FC236}">
                <a16:creationId xmlns="" xmlns:a16="http://schemas.microsoft.com/office/drawing/2014/main" id="{8849E0DB-3850-344A-859A-9236442933A1}"/>
              </a:ext>
            </a:extLst>
          </p:cNvPr>
          <p:cNvPicPr>
            <a:picLocks noChangeAspect="1"/>
          </p:cNvPicPr>
          <p:nvPr/>
        </p:nvPicPr>
        <p:blipFill>
          <a:blip r:embed="rId3"/>
          <a:stretch>
            <a:fillRect/>
          </a:stretch>
        </p:blipFill>
        <p:spPr>
          <a:xfrm>
            <a:off x="2569" y="5379615"/>
            <a:ext cx="12189431" cy="1478385"/>
          </a:xfrm>
          <a:prstGeom prst="rect">
            <a:avLst/>
          </a:prstGeom>
        </p:spPr>
      </p:pic>
      <p:pic>
        <p:nvPicPr>
          <p:cNvPr id="7" name="Picture 6">
            <a:extLst>
              <a:ext uri="{FF2B5EF4-FFF2-40B4-BE49-F238E27FC236}">
                <a16:creationId xmlns="" xmlns:a16="http://schemas.microsoft.com/office/drawing/2014/main" id="{3DC9DA95-3DB3-1E44-BC4A-B02BFD862AA4}"/>
              </a:ext>
            </a:extLst>
          </p:cNvPr>
          <p:cNvPicPr>
            <a:picLocks noChangeAspect="1"/>
          </p:cNvPicPr>
          <p:nvPr/>
        </p:nvPicPr>
        <p:blipFill>
          <a:blip r:embed="rId4"/>
          <a:stretch>
            <a:fillRect/>
          </a:stretch>
        </p:blipFill>
        <p:spPr>
          <a:xfrm>
            <a:off x="418289" y="4001294"/>
            <a:ext cx="3636792" cy="2816138"/>
          </a:xfrm>
          <a:prstGeom prst="rect">
            <a:avLst/>
          </a:prstGeom>
        </p:spPr>
      </p:pic>
    </p:spTree>
    <p:extLst>
      <p:ext uri="{BB962C8B-B14F-4D97-AF65-F5344CB8AC3E}">
        <p14:creationId xmlns:p14="http://schemas.microsoft.com/office/powerpoint/2010/main" val="20804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62C0A893-DD97-8A48-8EFA-5BE5C9AF4576}"/>
              </a:ext>
            </a:extLst>
          </p:cNvPr>
          <p:cNvSpPr/>
          <p:nvPr/>
        </p:nvSpPr>
        <p:spPr>
          <a:xfrm>
            <a:off x="0" y="5840963"/>
            <a:ext cx="12192000" cy="10170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9CFD137F-9C7D-EE4A-9E7B-195A7479CE3D}"/>
              </a:ext>
            </a:extLst>
          </p:cNvPr>
          <p:cNvSpPr>
            <a:spLocks noGrp="1"/>
          </p:cNvSpPr>
          <p:nvPr>
            <p:ph type="title"/>
          </p:nvPr>
        </p:nvSpPr>
        <p:spPr>
          <a:xfrm>
            <a:off x="3669956" y="365125"/>
            <a:ext cx="7501648" cy="1325563"/>
          </a:xfrm>
        </p:spPr>
        <p:txBody>
          <a:bodyPr/>
          <a:lstStyle/>
          <a:p>
            <a:r>
              <a:rPr lang="en-US" dirty="0">
                <a:solidFill>
                  <a:schemeClr val="accent6">
                    <a:lumMod val="75000"/>
                  </a:schemeClr>
                </a:solidFill>
                <a:latin typeface="Arial" panose="020B0604020202020204" pitchFamily="34" charset="0"/>
                <a:cs typeface="Arial" panose="020B0604020202020204" pitchFamily="34" charset="0"/>
              </a:rPr>
              <a:t>Need for a ballot</a:t>
            </a:r>
          </a:p>
        </p:txBody>
      </p:sp>
      <p:sp>
        <p:nvSpPr>
          <p:cNvPr id="3" name="Content Placeholder 2">
            <a:extLst>
              <a:ext uri="{FF2B5EF4-FFF2-40B4-BE49-F238E27FC236}">
                <a16:creationId xmlns="" xmlns:a16="http://schemas.microsoft.com/office/drawing/2014/main" id="{7CFCA32D-E5B5-2345-AC77-7C6053CCFB0B}"/>
              </a:ext>
            </a:extLst>
          </p:cNvPr>
          <p:cNvSpPr>
            <a:spLocks noGrp="1"/>
          </p:cNvSpPr>
          <p:nvPr>
            <p:ph idx="1"/>
          </p:nvPr>
        </p:nvSpPr>
        <p:spPr>
          <a:xfrm>
            <a:off x="3852153" y="1690688"/>
            <a:ext cx="7713771" cy="3688927"/>
          </a:xfrm>
        </p:spPr>
        <p:txBody>
          <a:bodyPr>
            <a:normAutofit/>
          </a:bodyPr>
          <a:lstStyle/>
          <a:p>
            <a:r>
              <a:rPr lang="en-GB" dirty="0"/>
              <a:t>No evidence that the funding crisis will get better</a:t>
            </a:r>
          </a:p>
          <a:p>
            <a:r>
              <a:rPr lang="en-GB" dirty="0"/>
              <a:t>We have written, lobbied and campaigned</a:t>
            </a:r>
          </a:p>
          <a:p>
            <a:r>
              <a:rPr lang="en-GB" dirty="0"/>
              <a:t>Government response is dribs and drabs of money</a:t>
            </a:r>
          </a:p>
          <a:p>
            <a:r>
              <a:rPr lang="en-GB" dirty="0"/>
              <a:t>If no change - how many more people will leave, become ill or get worse pay and conditions? </a:t>
            </a:r>
          </a:p>
          <a:p>
            <a:r>
              <a:rPr lang="en-GB" dirty="0"/>
              <a:t>Comprehensive Spending Review  in 2019 </a:t>
            </a:r>
          </a:p>
          <a:p>
            <a:pPr>
              <a:buNone/>
            </a:pPr>
            <a:endParaRPr lang="en-US"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 xmlns:a16="http://schemas.microsoft.com/office/drawing/2014/main" id="{F1E4B7F4-B191-1144-9B5B-97F32F6848F6}"/>
              </a:ext>
            </a:extLst>
          </p:cNvPr>
          <p:cNvSpPr>
            <a:spLocks noGrp="1"/>
          </p:cNvSpPr>
          <p:nvPr>
            <p:ph type="ftr" sz="quarter" idx="11"/>
          </p:nvPr>
        </p:nvSpPr>
        <p:spPr>
          <a:xfrm>
            <a:off x="838200" y="5962262"/>
            <a:ext cx="10515600" cy="530613"/>
          </a:xfrm>
        </p:spPr>
        <p:txBody>
          <a:bodyPr/>
          <a:lstStyle/>
          <a:p>
            <a:pPr algn="r"/>
            <a:endParaRPr lang="en-US" sz="2400" dirty="0"/>
          </a:p>
        </p:txBody>
      </p:sp>
      <p:pic>
        <p:nvPicPr>
          <p:cNvPr id="6" name="Picture 5">
            <a:extLst>
              <a:ext uri="{FF2B5EF4-FFF2-40B4-BE49-F238E27FC236}">
                <a16:creationId xmlns="" xmlns:a16="http://schemas.microsoft.com/office/drawing/2014/main" id="{8849E0DB-3850-344A-859A-9236442933A1}"/>
              </a:ext>
            </a:extLst>
          </p:cNvPr>
          <p:cNvPicPr>
            <a:picLocks noChangeAspect="1"/>
          </p:cNvPicPr>
          <p:nvPr/>
        </p:nvPicPr>
        <p:blipFill>
          <a:blip r:embed="rId3"/>
          <a:stretch>
            <a:fillRect/>
          </a:stretch>
        </p:blipFill>
        <p:spPr>
          <a:xfrm>
            <a:off x="2569" y="5379615"/>
            <a:ext cx="12189431" cy="1478385"/>
          </a:xfrm>
          <a:prstGeom prst="rect">
            <a:avLst/>
          </a:prstGeom>
        </p:spPr>
      </p:pic>
      <p:pic>
        <p:nvPicPr>
          <p:cNvPr id="7" name="Picture 6">
            <a:extLst>
              <a:ext uri="{FF2B5EF4-FFF2-40B4-BE49-F238E27FC236}">
                <a16:creationId xmlns="" xmlns:a16="http://schemas.microsoft.com/office/drawing/2014/main" id="{3DC9DA95-3DB3-1E44-BC4A-B02BFD862AA4}"/>
              </a:ext>
            </a:extLst>
          </p:cNvPr>
          <p:cNvPicPr>
            <a:picLocks noChangeAspect="1"/>
          </p:cNvPicPr>
          <p:nvPr/>
        </p:nvPicPr>
        <p:blipFill>
          <a:blip r:embed="rId4"/>
          <a:stretch>
            <a:fillRect/>
          </a:stretch>
        </p:blipFill>
        <p:spPr>
          <a:xfrm>
            <a:off x="418289" y="4001294"/>
            <a:ext cx="3636792" cy="2816138"/>
          </a:xfrm>
          <a:prstGeom prst="rect">
            <a:avLst/>
          </a:prstGeom>
        </p:spPr>
      </p:pic>
    </p:spTree>
    <p:extLst>
      <p:ext uri="{BB962C8B-B14F-4D97-AF65-F5344CB8AC3E}">
        <p14:creationId xmlns:p14="http://schemas.microsoft.com/office/powerpoint/2010/main" val="20804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62C0A893-DD97-8A48-8EFA-5BE5C9AF4576}"/>
              </a:ext>
            </a:extLst>
          </p:cNvPr>
          <p:cNvSpPr/>
          <p:nvPr/>
        </p:nvSpPr>
        <p:spPr>
          <a:xfrm>
            <a:off x="0" y="5840963"/>
            <a:ext cx="12192000" cy="10170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9CFD137F-9C7D-EE4A-9E7B-195A7479CE3D}"/>
              </a:ext>
            </a:extLst>
          </p:cNvPr>
          <p:cNvSpPr>
            <a:spLocks noGrp="1"/>
          </p:cNvSpPr>
          <p:nvPr>
            <p:ph type="title"/>
          </p:nvPr>
        </p:nvSpPr>
        <p:spPr>
          <a:xfrm>
            <a:off x="2619631" y="365125"/>
            <a:ext cx="9403493" cy="1325563"/>
          </a:xfrm>
        </p:spPr>
        <p:txBody>
          <a:bodyPr/>
          <a:lstStyle/>
          <a:p>
            <a:r>
              <a:rPr lang="en-US" dirty="0">
                <a:solidFill>
                  <a:schemeClr val="accent6">
                    <a:lumMod val="75000"/>
                  </a:schemeClr>
                </a:solidFill>
                <a:latin typeface="Arial" panose="020B0604020202020204" pitchFamily="34" charset="0"/>
                <a:cs typeface="Arial" panose="020B0604020202020204" pitchFamily="34" charset="0"/>
              </a:rPr>
              <a:t>Members covered &amp; ballot questions</a:t>
            </a:r>
          </a:p>
        </p:txBody>
      </p:sp>
      <p:sp>
        <p:nvSpPr>
          <p:cNvPr id="3" name="Content Placeholder 2">
            <a:extLst>
              <a:ext uri="{FF2B5EF4-FFF2-40B4-BE49-F238E27FC236}">
                <a16:creationId xmlns="" xmlns:a16="http://schemas.microsoft.com/office/drawing/2014/main" id="{7CFCA32D-E5B5-2345-AC77-7C6053CCFB0B}"/>
              </a:ext>
            </a:extLst>
          </p:cNvPr>
          <p:cNvSpPr>
            <a:spLocks noGrp="1"/>
          </p:cNvSpPr>
          <p:nvPr>
            <p:ph idx="1"/>
          </p:nvPr>
        </p:nvSpPr>
        <p:spPr>
          <a:xfrm>
            <a:off x="3311611" y="1690688"/>
            <a:ext cx="8880389" cy="3688927"/>
          </a:xfrm>
        </p:spPr>
        <p:txBody>
          <a:bodyPr>
            <a:normAutofit fontScale="85000" lnSpcReduction="10000"/>
          </a:bodyPr>
          <a:lstStyle/>
          <a:p>
            <a:r>
              <a:rPr lang="en-GB" dirty="0" smtClean="0"/>
              <a:t>We </a:t>
            </a:r>
            <a:r>
              <a:rPr lang="en-GB" dirty="0"/>
              <a:t>are balloting members employed by publicly funded </a:t>
            </a:r>
            <a:r>
              <a:rPr lang="en-GB" dirty="0" smtClean="0"/>
              <a:t>schools/academies &amp; free schools/local </a:t>
            </a:r>
            <a:r>
              <a:rPr lang="en-GB" dirty="0"/>
              <a:t>authorities. Not staff in independent schools, contractor staff etc</a:t>
            </a:r>
            <a:r>
              <a:rPr lang="en-GB" dirty="0" smtClean="0"/>
              <a:t>. for legal reasons </a:t>
            </a:r>
            <a:endParaRPr lang="en-GB" dirty="0"/>
          </a:p>
          <a:p>
            <a:pPr>
              <a:spcBef>
                <a:spcPts val="1800"/>
              </a:spcBef>
              <a:spcAft>
                <a:spcPts val="600"/>
              </a:spcAft>
            </a:pPr>
            <a:r>
              <a:rPr lang="en-GB" dirty="0"/>
              <a:t>Questions on the ballot </a:t>
            </a:r>
            <a:r>
              <a:rPr lang="en-GB" dirty="0" smtClean="0"/>
              <a:t>form:</a:t>
            </a:r>
            <a:endParaRPr lang="en-GB" dirty="0"/>
          </a:p>
          <a:p>
            <a:pPr>
              <a:buNone/>
            </a:pPr>
            <a:r>
              <a:rPr lang="en-GB" i="1" dirty="0" smtClean="0"/>
              <a:t> </a:t>
            </a:r>
            <a:r>
              <a:rPr lang="en-GB" sz="2600" i="1" dirty="0" smtClean="0"/>
              <a:t>1. </a:t>
            </a:r>
            <a:r>
              <a:rPr lang="en-GB" sz="2600" i="1" dirty="0"/>
              <a:t>Do you </a:t>
            </a:r>
            <a:r>
              <a:rPr lang="en-GB" sz="2600" i="1" dirty="0" smtClean="0"/>
              <a:t>believe </a:t>
            </a:r>
            <a:r>
              <a:rPr lang="en-GB" sz="2600" i="1" dirty="0"/>
              <a:t>that government funding cuts are having a negative effect on jobs, workloads, stress, pay and terms and conditions in your schools?</a:t>
            </a:r>
            <a:endParaRPr lang="en-GB" sz="2600" dirty="0"/>
          </a:p>
          <a:p>
            <a:pPr>
              <a:buNone/>
            </a:pPr>
            <a:r>
              <a:rPr lang="en-GB" sz="2600" i="1" dirty="0" smtClean="0"/>
              <a:t> 2</a:t>
            </a:r>
            <a:r>
              <a:rPr lang="en-GB" sz="2600" i="1" dirty="0"/>
              <a:t>. </a:t>
            </a:r>
            <a:r>
              <a:rPr lang="en-GB" sz="2600" i="1" dirty="0" smtClean="0"/>
              <a:t>Do </a:t>
            </a:r>
            <a:r>
              <a:rPr lang="en-GB" sz="2600" i="1" dirty="0"/>
              <a:t>you  believe that UNISON should continue to campaign on school funding for jobs, pay and terms and conditions? </a:t>
            </a:r>
            <a:endParaRPr lang="en-GB" sz="2600" dirty="0"/>
          </a:p>
          <a:p>
            <a:pPr>
              <a:buNone/>
            </a:pPr>
            <a:r>
              <a:rPr lang="en-GB" sz="2600" i="1" dirty="0" smtClean="0"/>
              <a:t>3</a:t>
            </a:r>
            <a:r>
              <a:rPr lang="en-GB" sz="2600" i="1" dirty="0"/>
              <a:t>. </a:t>
            </a:r>
            <a:r>
              <a:rPr lang="en-GB" sz="2600" i="1" dirty="0" smtClean="0"/>
              <a:t>Would </a:t>
            </a:r>
            <a:r>
              <a:rPr lang="en-GB" sz="2600" i="1" dirty="0"/>
              <a:t>you be prepared to take industrial action to secure more money for jobs, pay and terms and conditions in schools?</a:t>
            </a:r>
            <a:endParaRPr lang="en-US" sz="26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 xmlns:a16="http://schemas.microsoft.com/office/drawing/2014/main" id="{F1E4B7F4-B191-1144-9B5B-97F32F6848F6}"/>
              </a:ext>
            </a:extLst>
          </p:cNvPr>
          <p:cNvSpPr>
            <a:spLocks noGrp="1"/>
          </p:cNvSpPr>
          <p:nvPr>
            <p:ph type="ftr" sz="quarter" idx="11"/>
          </p:nvPr>
        </p:nvSpPr>
        <p:spPr>
          <a:xfrm>
            <a:off x="838200" y="5962262"/>
            <a:ext cx="10515600" cy="530613"/>
          </a:xfrm>
        </p:spPr>
        <p:txBody>
          <a:bodyPr/>
          <a:lstStyle/>
          <a:p>
            <a:pPr algn="r"/>
            <a:endParaRPr lang="en-US" sz="2400" dirty="0"/>
          </a:p>
        </p:txBody>
      </p:sp>
      <p:pic>
        <p:nvPicPr>
          <p:cNvPr id="6" name="Picture 5">
            <a:extLst>
              <a:ext uri="{FF2B5EF4-FFF2-40B4-BE49-F238E27FC236}">
                <a16:creationId xmlns="" xmlns:a16="http://schemas.microsoft.com/office/drawing/2014/main" id="{8849E0DB-3850-344A-859A-9236442933A1}"/>
              </a:ext>
            </a:extLst>
          </p:cNvPr>
          <p:cNvPicPr>
            <a:picLocks noChangeAspect="1"/>
          </p:cNvPicPr>
          <p:nvPr/>
        </p:nvPicPr>
        <p:blipFill>
          <a:blip r:embed="rId3"/>
          <a:stretch>
            <a:fillRect/>
          </a:stretch>
        </p:blipFill>
        <p:spPr>
          <a:xfrm>
            <a:off x="2569" y="5379615"/>
            <a:ext cx="12189431" cy="1478385"/>
          </a:xfrm>
          <a:prstGeom prst="rect">
            <a:avLst/>
          </a:prstGeom>
        </p:spPr>
      </p:pic>
      <p:pic>
        <p:nvPicPr>
          <p:cNvPr id="7" name="Picture 6">
            <a:extLst>
              <a:ext uri="{FF2B5EF4-FFF2-40B4-BE49-F238E27FC236}">
                <a16:creationId xmlns="" xmlns:a16="http://schemas.microsoft.com/office/drawing/2014/main" id="{3DC9DA95-3DB3-1E44-BC4A-B02BFD862AA4}"/>
              </a:ext>
            </a:extLst>
          </p:cNvPr>
          <p:cNvPicPr>
            <a:picLocks noChangeAspect="1"/>
          </p:cNvPicPr>
          <p:nvPr/>
        </p:nvPicPr>
        <p:blipFill>
          <a:blip r:embed="rId4"/>
          <a:stretch>
            <a:fillRect/>
          </a:stretch>
        </p:blipFill>
        <p:spPr>
          <a:xfrm>
            <a:off x="0" y="3971546"/>
            <a:ext cx="3636792" cy="2816138"/>
          </a:xfrm>
          <a:prstGeom prst="rect">
            <a:avLst/>
          </a:prstGeom>
        </p:spPr>
      </p:pic>
    </p:spTree>
    <p:extLst>
      <p:ext uri="{BB962C8B-B14F-4D97-AF65-F5344CB8AC3E}">
        <p14:creationId xmlns:p14="http://schemas.microsoft.com/office/powerpoint/2010/main" val="20804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62C0A893-DD97-8A48-8EFA-5BE5C9AF4576}"/>
              </a:ext>
            </a:extLst>
          </p:cNvPr>
          <p:cNvSpPr/>
          <p:nvPr/>
        </p:nvSpPr>
        <p:spPr>
          <a:xfrm>
            <a:off x="0" y="5840963"/>
            <a:ext cx="12192000" cy="10170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9CFD137F-9C7D-EE4A-9E7B-195A7479CE3D}"/>
              </a:ext>
            </a:extLst>
          </p:cNvPr>
          <p:cNvSpPr>
            <a:spLocks noGrp="1"/>
          </p:cNvSpPr>
          <p:nvPr>
            <p:ph type="title"/>
          </p:nvPr>
        </p:nvSpPr>
        <p:spPr>
          <a:xfrm>
            <a:off x="3509319" y="365125"/>
            <a:ext cx="7844481" cy="1325563"/>
          </a:xfrm>
        </p:spPr>
        <p:txBody>
          <a:bodyPr/>
          <a:lstStyle/>
          <a:p>
            <a:r>
              <a:rPr lang="en-US" dirty="0">
                <a:solidFill>
                  <a:schemeClr val="accent6">
                    <a:lumMod val="75000"/>
                  </a:schemeClr>
                </a:solidFill>
                <a:latin typeface="Arial" panose="020B0604020202020204" pitchFamily="34" charset="0"/>
                <a:cs typeface="Arial" panose="020B0604020202020204" pitchFamily="34" charset="0"/>
              </a:rPr>
              <a:t>Importance of voting</a:t>
            </a:r>
          </a:p>
        </p:txBody>
      </p:sp>
      <p:sp>
        <p:nvSpPr>
          <p:cNvPr id="3" name="Content Placeholder 2">
            <a:extLst>
              <a:ext uri="{FF2B5EF4-FFF2-40B4-BE49-F238E27FC236}">
                <a16:creationId xmlns="" xmlns:a16="http://schemas.microsoft.com/office/drawing/2014/main" id="{7CFCA32D-E5B5-2345-AC77-7C6053CCFB0B}"/>
              </a:ext>
            </a:extLst>
          </p:cNvPr>
          <p:cNvSpPr>
            <a:spLocks noGrp="1"/>
          </p:cNvSpPr>
          <p:nvPr>
            <p:ph idx="1"/>
          </p:nvPr>
        </p:nvSpPr>
        <p:spPr>
          <a:xfrm>
            <a:off x="3852152" y="1825625"/>
            <a:ext cx="7787913" cy="3553990"/>
          </a:xfrm>
        </p:spPr>
        <p:txBody>
          <a:bodyPr>
            <a:normAutofit/>
          </a:bodyPr>
          <a:lstStyle/>
          <a:p>
            <a:r>
              <a:rPr lang="en-GB" dirty="0"/>
              <a:t>We need a big turnout </a:t>
            </a:r>
          </a:p>
          <a:p>
            <a:r>
              <a:rPr lang="en-GB" dirty="0"/>
              <a:t>Other unions have also been consulting  </a:t>
            </a:r>
            <a:r>
              <a:rPr lang="en-GB" dirty="0" smtClean="0"/>
              <a:t>members</a:t>
            </a:r>
            <a:endParaRPr lang="en-GB" dirty="0"/>
          </a:p>
          <a:p>
            <a:pPr>
              <a:buNone/>
            </a:pPr>
            <a:r>
              <a:rPr lang="en-GB" dirty="0"/>
              <a:t> - Head teachers unions: ASCL, NAHT and the teachers union the NEU</a:t>
            </a:r>
          </a:p>
          <a:p>
            <a:pPr lvl="0"/>
            <a:r>
              <a:rPr lang="en-GB" dirty="0"/>
              <a:t>We want to join with them to improve funding </a:t>
            </a:r>
          </a:p>
          <a:p>
            <a:pPr lvl="0"/>
            <a:endParaRPr lang="en-GB" sz="1000" dirty="0"/>
          </a:p>
          <a:p>
            <a:pPr lvl="0"/>
            <a:r>
              <a:rPr lang="en-GB" b="1" dirty="0"/>
              <a:t>We need you to vote to speak up for schools</a:t>
            </a:r>
          </a:p>
        </p:txBody>
      </p:sp>
      <p:sp>
        <p:nvSpPr>
          <p:cNvPr id="4" name="Footer Placeholder 3">
            <a:extLst>
              <a:ext uri="{FF2B5EF4-FFF2-40B4-BE49-F238E27FC236}">
                <a16:creationId xmlns="" xmlns:a16="http://schemas.microsoft.com/office/drawing/2014/main" id="{F1E4B7F4-B191-1144-9B5B-97F32F6848F6}"/>
              </a:ext>
            </a:extLst>
          </p:cNvPr>
          <p:cNvSpPr>
            <a:spLocks noGrp="1"/>
          </p:cNvSpPr>
          <p:nvPr>
            <p:ph type="ftr" sz="quarter" idx="11"/>
          </p:nvPr>
        </p:nvSpPr>
        <p:spPr>
          <a:xfrm>
            <a:off x="838200" y="5962262"/>
            <a:ext cx="10515600" cy="530613"/>
          </a:xfrm>
        </p:spPr>
        <p:txBody>
          <a:bodyPr/>
          <a:lstStyle/>
          <a:p>
            <a:pPr algn="r"/>
            <a:endParaRPr lang="en-US" sz="2400" dirty="0"/>
          </a:p>
        </p:txBody>
      </p:sp>
      <p:pic>
        <p:nvPicPr>
          <p:cNvPr id="6" name="Picture 5">
            <a:extLst>
              <a:ext uri="{FF2B5EF4-FFF2-40B4-BE49-F238E27FC236}">
                <a16:creationId xmlns="" xmlns:a16="http://schemas.microsoft.com/office/drawing/2014/main" id="{8849E0DB-3850-344A-859A-9236442933A1}"/>
              </a:ext>
            </a:extLst>
          </p:cNvPr>
          <p:cNvPicPr>
            <a:picLocks noChangeAspect="1"/>
          </p:cNvPicPr>
          <p:nvPr/>
        </p:nvPicPr>
        <p:blipFill>
          <a:blip r:embed="rId3"/>
          <a:stretch>
            <a:fillRect/>
          </a:stretch>
        </p:blipFill>
        <p:spPr>
          <a:xfrm>
            <a:off x="2569" y="5379615"/>
            <a:ext cx="12189431" cy="1478385"/>
          </a:xfrm>
          <a:prstGeom prst="rect">
            <a:avLst/>
          </a:prstGeom>
        </p:spPr>
      </p:pic>
      <p:pic>
        <p:nvPicPr>
          <p:cNvPr id="7" name="Picture 6">
            <a:extLst>
              <a:ext uri="{FF2B5EF4-FFF2-40B4-BE49-F238E27FC236}">
                <a16:creationId xmlns="" xmlns:a16="http://schemas.microsoft.com/office/drawing/2014/main" id="{3DC9DA95-3DB3-1E44-BC4A-B02BFD862AA4}"/>
              </a:ext>
            </a:extLst>
          </p:cNvPr>
          <p:cNvPicPr>
            <a:picLocks noChangeAspect="1"/>
          </p:cNvPicPr>
          <p:nvPr/>
        </p:nvPicPr>
        <p:blipFill>
          <a:blip r:embed="rId4"/>
          <a:stretch>
            <a:fillRect/>
          </a:stretch>
        </p:blipFill>
        <p:spPr>
          <a:xfrm>
            <a:off x="418289" y="4001294"/>
            <a:ext cx="3636792" cy="2816138"/>
          </a:xfrm>
          <a:prstGeom prst="rect">
            <a:avLst/>
          </a:prstGeom>
        </p:spPr>
      </p:pic>
    </p:spTree>
    <p:extLst>
      <p:ext uri="{BB962C8B-B14F-4D97-AF65-F5344CB8AC3E}">
        <p14:creationId xmlns:p14="http://schemas.microsoft.com/office/powerpoint/2010/main" val="20804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62C0A893-DD97-8A48-8EFA-5BE5C9AF4576}"/>
              </a:ext>
            </a:extLst>
          </p:cNvPr>
          <p:cNvSpPr/>
          <p:nvPr/>
        </p:nvSpPr>
        <p:spPr>
          <a:xfrm>
            <a:off x="0" y="5840963"/>
            <a:ext cx="12192000" cy="10170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9CFD137F-9C7D-EE4A-9E7B-195A7479CE3D}"/>
              </a:ext>
            </a:extLst>
          </p:cNvPr>
          <p:cNvSpPr>
            <a:spLocks noGrp="1"/>
          </p:cNvSpPr>
          <p:nvPr>
            <p:ph type="title"/>
          </p:nvPr>
        </p:nvSpPr>
        <p:spPr>
          <a:xfrm>
            <a:off x="3373395" y="365125"/>
            <a:ext cx="8217243" cy="1325563"/>
          </a:xfrm>
        </p:spPr>
        <p:txBody>
          <a:bodyPr/>
          <a:lstStyle/>
          <a:p>
            <a:r>
              <a:rPr lang="en-US" dirty="0">
                <a:solidFill>
                  <a:schemeClr val="accent6">
                    <a:lumMod val="75000"/>
                  </a:schemeClr>
                </a:solidFill>
                <a:latin typeface="Arial" panose="020B0604020202020204" pitchFamily="34" charset="0"/>
                <a:cs typeface="Arial" panose="020B0604020202020204" pitchFamily="34" charset="0"/>
              </a:rPr>
              <a:t>More information &amp; how to vote:</a:t>
            </a:r>
          </a:p>
        </p:txBody>
      </p:sp>
      <p:sp>
        <p:nvSpPr>
          <p:cNvPr id="3" name="Content Placeholder 2">
            <a:extLst>
              <a:ext uri="{FF2B5EF4-FFF2-40B4-BE49-F238E27FC236}">
                <a16:creationId xmlns="" xmlns:a16="http://schemas.microsoft.com/office/drawing/2014/main" id="{7CFCA32D-E5B5-2345-AC77-7C6053CCFB0B}"/>
              </a:ext>
            </a:extLst>
          </p:cNvPr>
          <p:cNvSpPr>
            <a:spLocks noGrp="1"/>
          </p:cNvSpPr>
          <p:nvPr>
            <p:ph idx="1"/>
          </p:nvPr>
        </p:nvSpPr>
        <p:spPr>
          <a:xfrm>
            <a:off x="3852152" y="1825625"/>
            <a:ext cx="7501647" cy="3553990"/>
          </a:xfrm>
        </p:spPr>
        <p:txBody>
          <a:bodyPr>
            <a:normAutofit/>
          </a:bodyPr>
          <a:lstStyle/>
          <a:p>
            <a:r>
              <a:rPr lang="en-GB" dirty="0"/>
              <a:t>Members for whom we have email addresses will receive an email with a link to the ballot.</a:t>
            </a:r>
          </a:p>
          <a:p>
            <a:r>
              <a:rPr lang="en-GB" dirty="0"/>
              <a:t>Others can go to our website and follow the link</a:t>
            </a:r>
          </a:p>
          <a:p>
            <a:r>
              <a:rPr lang="en-GB" dirty="0"/>
              <a:t>Details on how to vote will be there</a:t>
            </a:r>
          </a:p>
          <a:p>
            <a:r>
              <a:rPr lang="en-GB" dirty="0"/>
              <a:t>Voting will take place between Tuesday 22</a:t>
            </a:r>
            <a:r>
              <a:rPr lang="en-GB" baseline="30000" dirty="0"/>
              <a:t>nd</a:t>
            </a:r>
            <a:r>
              <a:rPr lang="en-GB" dirty="0"/>
              <a:t> January and  Tuesday 5</a:t>
            </a:r>
            <a:r>
              <a:rPr lang="en-GB" baseline="30000" dirty="0"/>
              <a:t>th</a:t>
            </a:r>
            <a:r>
              <a:rPr lang="en-GB" dirty="0"/>
              <a:t> March </a:t>
            </a:r>
          </a:p>
          <a:p>
            <a:r>
              <a:rPr lang="en-GB" b="1" dirty="0"/>
              <a:t>We need you to vote to speak up for schools</a:t>
            </a:r>
          </a:p>
          <a:p>
            <a:pPr lvl="0"/>
            <a:endParaRPr lang="en-GB" dirty="0"/>
          </a:p>
        </p:txBody>
      </p:sp>
      <p:sp>
        <p:nvSpPr>
          <p:cNvPr id="4" name="Footer Placeholder 3">
            <a:extLst>
              <a:ext uri="{FF2B5EF4-FFF2-40B4-BE49-F238E27FC236}">
                <a16:creationId xmlns="" xmlns:a16="http://schemas.microsoft.com/office/drawing/2014/main" id="{F1E4B7F4-B191-1144-9B5B-97F32F6848F6}"/>
              </a:ext>
            </a:extLst>
          </p:cNvPr>
          <p:cNvSpPr>
            <a:spLocks noGrp="1"/>
          </p:cNvSpPr>
          <p:nvPr>
            <p:ph type="ftr" sz="quarter" idx="11"/>
          </p:nvPr>
        </p:nvSpPr>
        <p:spPr>
          <a:xfrm>
            <a:off x="838200" y="5962262"/>
            <a:ext cx="10515600" cy="530613"/>
          </a:xfrm>
        </p:spPr>
        <p:txBody>
          <a:bodyPr/>
          <a:lstStyle/>
          <a:p>
            <a:pPr algn="r"/>
            <a:endParaRPr lang="en-US" sz="2400" dirty="0"/>
          </a:p>
        </p:txBody>
      </p:sp>
      <p:pic>
        <p:nvPicPr>
          <p:cNvPr id="6" name="Picture 5">
            <a:extLst>
              <a:ext uri="{FF2B5EF4-FFF2-40B4-BE49-F238E27FC236}">
                <a16:creationId xmlns="" xmlns:a16="http://schemas.microsoft.com/office/drawing/2014/main" id="{8849E0DB-3850-344A-859A-9236442933A1}"/>
              </a:ext>
            </a:extLst>
          </p:cNvPr>
          <p:cNvPicPr>
            <a:picLocks noChangeAspect="1"/>
          </p:cNvPicPr>
          <p:nvPr/>
        </p:nvPicPr>
        <p:blipFill>
          <a:blip r:embed="rId3"/>
          <a:stretch>
            <a:fillRect/>
          </a:stretch>
        </p:blipFill>
        <p:spPr>
          <a:xfrm>
            <a:off x="2569" y="5379615"/>
            <a:ext cx="12189431" cy="1478385"/>
          </a:xfrm>
          <a:prstGeom prst="rect">
            <a:avLst/>
          </a:prstGeom>
        </p:spPr>
      </p:pic>
      <p:pic>
        <p:nvPicPr>
          <p:cNvPr id="7" name="Picture 6">
            <a:extLst>
              <a:ext uri="{FF2B5EF4-FFF2-40B4-BE49-F238E27FC236}">
                <a16:creationId xmlns="" xmlns:a16="http://schemas.microsoft.com/office/drawing/2014/main" id="{3DC9DA95-3DB3-1E44-BC4A-B02BFD862AA4}"/>
              </a:ext>
            </a:extLst>
          </p:cNvPr>
          <p:cNvPicPr>
            <a:picLocks noChangeAspect="1"/>
          </p:cNvPicPr>
          <p:nvPr/>
        </p:nvPicPr>
        <p:blipFill>
          <a:blip r:embed="rId4"/>
          <a:stretch>
            <a:fillRect/>
          </a:stretch>
        </p:blipFill>
        <p:spPr>
          <a:xfrm>
            <a:off x="418289" y="4001294"/>
            <a:ext cx="3636792" cy="2816138"/>
          </a:xfrm>
          <a:prstGeom prst="rect">
            <a:avLst/>
          </a:prstGeom>
        </p:spPr>
      </p:pic>
    </p:spTree>
    <p:extLst>
      <p:ext uri="{BB962C8B-B14F-4D97-AF65-F5344CB8AC3E}">
        <p14:creationId xmlns:p14="http://schemas.microsoft.com/office/powerpoint/2010/main" val="208042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768</TotalTime>
  <Words>1150</Words>
  <Application>Microsoft Office PowerPoint</Application>
  <PresentationFormat>Widescreen</PresentationFormat>
  <Paragraphs>146</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School Funding Ballot</vt:lpstr>
      <vt:lpstr>Funding cuts – the facts</vt:lpstr>
      <vt:lpstr>New government funding - 2018</vt:lpstr>
      <vt:lpstr>Support staff – cuts and restructuring  </vt:lpstr>
      <vt:lpstr>Impact on staff and pupils </vt:lpstr>
      <vt:lpstr>Need for a ballot</vt:lpstr>
      <vt:lpstr>Members covered &amp; ballot questions</vt:lpstr>
      <vt:lpstr>Importance of voting</vt:lpstr>
      <vt:lpstr>More information &amp; how to vote:</vt:lpstr>
      <vt:lpstr>For more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SPEAK UP FOR YOUR SCHOOL</dc:title>
  <dc:creator>Stephene Wise</dc:creator>
  <cp:lastModifiedBy>Paula Crump</cp:lastModifiedBy>
  <cp:revision>86</cp:revision>
  <cp:lastPrinted>2019-01-14T13:10:04Z</cp:lastPrinted>
  <dcterms:created xsi:type="dcterms:W3CDTF">2018-12-13T15:31:36Z</dcterms:created>
  <dcterms:modified xsi:type="dcterms:W3CDTF">2019-01-14T13:13:29Z</dcterms:modified>
</cp:coreProperties>
</file>